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3" r:id="rId2"/>
    <p:sldId id="294" r:id="rId3"/>
    <p:sldId id="295" r:id="rId4"/>
    <p:sldId id="291" r:id="rId5"/>
    <p:sldId id="292" r:id="rId6"/>
    <p:sldId id="267" r:id="rId7"/>
    <p:sldId id="296" r:id="rId8"/>
    <p:sldId id="297" r:id="rId9"/>
    <p:sldId id="298" r:id="rId10"/>
    <p:sldId id="299" r:id="rId11"/>
    <p:sldId id="300" r:id="rId12"/>
    <p:sldId id="301" r:id="rId13"/>
    <p:sldId id="304" r:id="rId14"/>
    <p:sldId id="305" r:id="rId15"/>
    <p:sldId id="306" r:id="rId16"/>
    <p:sldId id="307" r:id="rId17"/>
    <p:sldId id="308" r:id="rId18"/>
    <p:sldId id="309" r:id="rId19"/>
    <p:sldId id="310" r:id="rId20"/>
    <p:sldId id="311" r:id="rId21"/>
    <p:sldId id="312" r:id="rId22"/>
    <p:sldId id="313" r:id="rId23"/>
    <p:sldId id="314" r:id="rId24"/>
  </p:sldIdLst>
  <p:sldSz cx="144018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384" y="-102"/>
      </p:cViewPr>
      <p:guideLst>
        <p:guide orient="horz" pos="2160"/>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987B2F-6217-4E47-9066-70A249CC5326}" type="datetimeFigureOut">
              <a:rPr lang="it-IT" smtClean="0"/>
              <a:t>07/06/2018</a:t>
            </a:fld>
            <a:endParaRPr lang="it-IT"/>
          </a:p>
        </p:txBody>
      </p:sp>
      <p:sp>
        <p:nvSpPr>
          <p:cNvPr id="4" name="Segnaposto immagine diapositiva 3"/>
          <p:cNvSpPr>
            <a:spLocks noGrp="1" noRot="1" noChangeAspect="1"/>
          </p:cNvSpPr>
          <p:nvPr>
            <p:ph type="sldImg" idx="2"/>
          </p:nvPr>
        </p:nvSpPr>
        <p:spPr>
          <a:xfrm>
            <a:off x="-171450" y="685800"/>
            <a:ext cx="72009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86FA0-543E-4D34-8C15-FD5F67502E4F}" type="slidenum">
              <a:rPr lang="it-IT" smtClean="0"/>
              <a:t>‹N›</a:t>
            </a:fld>
            <a:endParaRPr lang="it-IT"/>
          </a:p>
        </p:txBody>
      </p:sp>
    </p:spTree>
    <p:extLst>
      <p:ext uri="{BB962C8B-B14F-4D97-AF65-F5344CB8AC3E}">
        <p14:creationId xmlns:p14="http://schemas.microsoft.com/office/powerpoint/2010/main" val="2647901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71450" y="685800"/>
            <a:ext cx="7200900" cy="3429000"/>
          </a:xfrm>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69C28E5-2D09-4367-83EC-4E6433EE8EBF}" type="slidenum">
              <a:rPr lang="it-IT" smtClean="0"/>
              <a:t>18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080135" y="2130427"/>
            <a:ext cx="12241531"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2160271" y="3886200"/>
            <a:ext cx="1008126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0441306" y="274640"/>
            <a:ext cx="3240405"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720090" y="274640"/>
            <a:ext cx="9481185"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137643" y="4406902"/>
            <a:ext cx="12241531"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1137643" y="2906713"/>
            <a:ext cx="1224153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720091" y="1600202"/>
            <a:ext cx="63607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7320915" y="1600202"/>
            <a:ext cx="63607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720091" y="1535113"/>
            <a:ext cx="63632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720091" y="2174875"/>
            <a:ext cx="63632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7315915" y="1535113"/>
            <a:ext cx="63657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7315915" y="2174875"/>
            <a:ext cx="63657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720091" y="273050"/>
            <a:ext cx="473809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5630705" y="273052"/>
            <a:ext cx="805100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720091" y="1435102"/>
            <a:ext cx="473809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822853" y="4800600"/>
            <a:ext cx="864108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2822853" y="612775"/>
            <a:ext cx="864108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822853" y="5367338"/>
            <a:ext cx="864108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ED59C5B-824D-4CE5-AE34-B75D406EB4FE}" type="datetimeFigureOut">
              <a:rPr lang="it-IT" smtClean="0"/>
              <a:pPr/>
              <a:t>07/06/2018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AEE9709-33EF-42EE-843C-41B9F5960ED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720091" y="274638"/>
            <a:ext cx="1296162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720091" y="1600202"/>
            <a:ext cx="1296162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720091" y="6356352"/>
            <a:ext cx="336042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59C5B-824D-4CE5-AE34-B75D406EB4FE}" type="datetimeFigureOut">
              <a:rPr lang="it-IT" smtClean="0"/>
              <a:pPr/>
              <a:t>07/06/2018</a:t>
            </a:fld>
            <a:endParaRPr lang="it-IT"/>
          </a:p>
        </p:txBody>
      </p:sp>
      <p:sp>
        <p:nvSpPr>
          <p:cNvPr id="5" name="Segnaposto piè di pagina 4"/>
          <p:cNvSpPr>
            <a:spLocks noGrp="1"/>
          </p:cNvSpPr>
          <p:nvPr>
            <p:ph type="ftr" sz="quarter" idx="3"/>
          </p:nvPr>
        </p:nvSpPr>
        <p:spPr>
          <a:xfrm>
            <a:off x="4920615" y="6356352"/>
            <a:ext cx="456057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10321291" y="6356352"/>
            <a:ext cx="336042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E9709-33EF-42EE-843C-41B9F5960ED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528825" y="542821"/>
            <a:ext cx="7488832" cy="830997"/>
          </a:xfrm>
          <a:prstGeom prst="rect">
            <a:avLst/>
          </a:prstGeom>
        </p:spPr>
        <p:txBody>
          <a:bodyPr wrap="square">
            <a:spAutoFit/>
          </a:bodyPr>
          <a:lstStyle/>
          <a:p>
            <a:pPr algn="ctr"/>
            <a:r>
              <a:rPr lang="it-IT" sz="2400" b="1" dirty="0" smtClean="0">
                <a:latin typeface="Arial" pitchFamily="34" charset="0"/>
                <a:cs typeface="Arial" pitchFamily="34" charset="0"/>
              </a:rPr>
              <a:t>MOTIVARE GLI STUDENTI AD APPRENDERE, SVILUPPARE LA COMPETENZA MOTIVAZIONALE</a:t>
            </a:r>
            <a:endParaRPr lang="it-IT" sz="2400" b="1" dirty="0">
              <a:latin typeface="Arial" pitchFamily="34" charset="0"/>
              <a:cs typeface="Arial" pitchFamily="34" charset="0"/>
            </a:endParaRPr>
          </a:p>
        </p:txBody>
      </p:sp>
      <p:sp>
        <p:nvSpPr>
          <p:cNvPr id="3" name="Rettangolo 2"/>
          <p:cNvSpPr/>
          <p:nvPr/>
        </p:nvSpPr>
        <p:spPr>
          <a:xfrm>
            <a:off x="190041" y="3717032"/>
            <a:ext cx="13825536" cy="1938992"/>
          </a:xfrm>
          <a:prstGeom prst="rect">
            <a:avLst/>
          </a:prstGeom>
          <a:solidFill>
            <a:srgbClr val="002060"/>
          </a:solidFill>
        </p:spPr>
        <p:txBody>
          <a:bodyPr wrap="square">
            <a:spAutoFit/>
          </a:bodyPr>
          <a:lstStyle/>
          <a:p>
            <a:pPr algn="just"/>
            <a:r>
              <a:rPr lang="it-IT" sz="2400" b="1" dirty="0" smtClean="0">
                <a:solidFill>
                  <a:srgbClr val="FFFF00"/>
                </a:solidFill>
                <a:latin typeface="Arial" pitchFamily="34" charset="0"/>
                <a:cs typeface="Arial" pitchFamily="34" charset="0"/>
              </a:rPr>
              <a:t>La </a:t>
            </a:r>
            <a:r>
              <a:rPr lang="it-IT" sz="2400" b="1" dirty="0">
                <a:solidFill>
                  <a:srgbClr val="FFFF00"/>
                </a:solidFill>
                <a:latin typeface="Arial" pitchFamily="34" charset="0"/>
                <a:cs typeface="Arial" pitchFamily="34" charset="0"/>
              </a:rPr>
              <a:t>motivazione ad </a:t>
            </a:r>
            <a:r>
              <a:rPr lang="it-IT" sz="2400" b="1" dirty="0" smtClean="0">
                <a:solidFill>
                  <a:srgbClr val="FFFF00"/>
                </a:solidFill>
                <a:latin typeface="Arial" pitchFamily="34" charset="0"/>
                <a:cs typeface="Arial" pitchFamily="34" charset="0"/>
              </a:rPr>
              <a:t>apprendere è lo strumento </a:t>
            </a:r>
            <a:r>
              <a:rPr lang="it-IT" sz="2400" b="1" dirty="0">
                <a:solidFill>
                  <a:srgbClr val="FFFF00"/>
                </a:solidFill>
                <a:latin typeface="Arial" pitchFamily="34" charset="0"/>
                <a:cs typeface="Arial" pitchFamily="34" charset="0"/>
              </a:rPr>
              <a:t>principe per lo sviluppo</a:t>
            </a:r>
          </a:p>
          <a:p>
            <a:pPr algn="just"/>
            <a:r>
              <a:rPr lang="it-IT" sz="2400" b="1" dirty="0">
                <a:solidFill>
                  <a:srgbClr val="FFFF00"/>
                </a:solidFill>
                <a:latin typeface="Arial" pitchFamily="34" charset="0"/>
                <a:cs typeface="Arial" pitchFamily="34" charset="0"/>
              </a:rPr>
              <a:t>della persona nella sua globalità </a:t>
            </a:r>
            <a:r>
              <a:rPr lang="it-IT" sz="2400" b="1" dirty="0">
                <a:solidFill>
                  <a:schemeClr val="bg1"/>
                </a:solidFill>
                <a:latin typeface="Arial" pitchFamily="34" charset="0"/>
                <a:cs typeface="Arial" pitchFamily="34" charset="0"/>
              </a:rPr>
              <a:t>e per il suo efficace adattamento all'ambiente. </a:t>
            </a:r>
            <a:endParaRPr lang="it-IT" sz="2400" b="1" dirty="0" smtClean="0">
              <a:solidFill>
                <a:schemeClr val="bg1"/>
              </a:solidFill>
              <a:latin typeface="Arial" pitchFamily="34" charset="0"/>
              <a:cs typeface="Arial" pitchFamily="34" charset="0"/>
            </a:endParaRPr>
          </a:p>
          <a:p>
            <a:pPr algn="just"/>
            <a:endParaRPr lang="it-IT" sz="2400" b="1" dirty="0">
              <a:solidFill>
                <a:schemeClr val="bg1"/>
              </a:solidFill>
              <a:latin typeface="Arial" pitchFamily="34" charset="0"/>
              <a:cs typeface="Arial" pitchFamily="34" charset="0"/>
            </a:endParaRPr>
          </a:p>
          <a:p>
            <a:pPr algn="just"/>
            <a:r>
              <a:rPr lang="it-IT" sz="2400" b="1" dirty="0" smtClean="0">
                <a:solidFill>
                  <a:schemeClr val="bg1"/>
                </a:solidFill>
                <a:latin typeface="Arial" pitchFamily="34" charset="0"/>
                <a:cs typeface="Arial" pitchFamily="34" charset="0"/>
              </a:rPr>
              <a:t>Le evidenze scientifiche </a:t>
            </a:r>
            <a:r>
              <a:rPr lang="it-IT" sz="2400" b="1" dirty="0">
                <a:solidFill>
                  <a:schemeClr val="bg1"/>
                </a:solidFill>
                <a:latin typeface="Arial" pitchFamily="34" charset="0"/>
                <a:cs typeface="Arial" pitchFamily="34" charset="0"/>
              </a:rPr>
              <a:t>ed esperienziali attestano che </a:t>
            </a:r>
            <a:r>
              <a:rPr lang="it-IT" sz="2400" b="1" dirty="0">
                <a:solidFill>
                  <a:srgbClr val="FFFF00"/>
                </a:solidFill>
                <a:latin typeface="Arial" pitchFamily="34" charset="0"/>
                <a:cs typeface="Arial" pitchFamily="34" charset="0"/>
              </a:rPr>
              <a:t>la motivazione può essere potenziata, migliorata, resa </a:t>
            </a:r>
            <a:r>
              <a:rPr lang="it-IT" sz="2400" b="1" dirty="0" smtClean="0">
                <a:solidFill>
                  <a:srgbClr val="FFFF00"/>
                </a:solidFill>
                <a:latin typeface="Arial" pitchFamily="34" charset="0"/>
                <a:cs typeface="Arial" pitchFamily="34" charset="0"/>
              </a:rPr>
              <a:t>più adattiva</a:t>
            </a:r>
            <a:r>
              <a:rPr lang="it-IT" sz="2400" b="1" dirty="0">
                <a:solidFill>
                  <a:srgbClr val="FFFF00"/>
                </a:solidFill>
                <a:latin typeface="Arial" pitchFamily="34" charset="0"/>
                <a:cs typeface="Arial" pitchFamily="34" charset="0"/>
              </a:rPr>
              <a:t>, con l'esercizio e, soprattutto, nella relazione educativa</a:t>
            </a:r>
            <a:r>
              <a:rPr lang="it-IT" sz="2400" b="1" dirty="0">
                <a:solidFill>
                  <a:schemeClr val="bg1"/>
                </a:solidFill>
                <a:latin typeface="Arial" pitchFamily="34" charset="0"/>
                <a:cs typeface="Arial" pitchFamily="34" charset="0"/>
              </a:rPr>
              <a:t>.</a:t>
            </a:r>
          </a:p>
        </p:txBody>
      </p:sp>
      <p:pic>
        <p:nvPicPr>
          <p:cNvPr id="4" name="Picture 2" descr="Risultati immagini per 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41" y="542820"/>
            <a:ext cx="6338784" cy="31742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9607" y="571481"/>
            <a:ext cx="9071613" cy="1015663"/>
          </a:xfrm>
          <a:prstGeom prst="rect">
            <a:avLst/>
          </a:prstGeom>
          <a:solidFill>
            <a:srgbClr val="7030A0"/>
          </a:solidFill>
        </p:spPr>
        <p:txBody>
          <a:bodyPr wrap="square">
            <a:spAutoFit/>
          </a:bodyPr>
          <a:lstStyle/>
          <a:p>
            <a:pPr algn="just"/>
            <a:r>
              <a:rPr lang="it-IT" sz="2000" b="1" dirty="0" smtClean="0">
                <a:solidFill>
                  <a:schemeClr val="bg1"/>
                </a:solidFill>
                <a:latin typeface="Arial" pitchFamily="34" charset="0"/>
                <a:cs typeface="Arial" pitchFamily="34" charset="0"/>
              </a:rPr>
              <a:t>Un </a:t>
            </a:r>
            <a:r>
              <a:rPr lang="it-IT" sz="2000" b="1" dirty="0">
                <a:solidFill>
                  <a:schemeClr val="bg1"/>
                </a:solidFill>
                <a:latin typeface="Arial" pitchFamily="34" charset="0"/>
                <a:cs typeface="Arial" pitchFamily="34" charset="0"/>
              </a:rPr>
              <a:t>altro costrutto motivazionale è quello </a:t>
            </a:r>
            <a:r>
              <a:rPr lang="it-IT" sz="2000" b="1" dirty="0" smtClean="0">
                <a:solidFill>
                  <a:schemeClr val="bg1"/>
                </a:solidFill>
                <a:latin typeface="Arial" pitchFamily="34" charset="0"/>
                <a:cs typeface="Arial" pitchFamily="34" charset="0"/>
              </a:rPr>
              <a:t>dell'</a:t>
            </a:r>
            <a:r>
              <a:rPr lang="it-IT" sz="2000" b="1" dirty="0" smtClean="0">
                <a:solidFill>
                  <a:srgbClr val="FFFF00"/>
                </a:solidFill>
                <a:latin typeface="Arial" pitchFamily="34" charset="0"/>
                <a:cs typeface="Arial" pitchFamily="34" charset="0"/>
              </a:rPr>
              <a:t>AUTODETERMINAZIONE</a:t>
            </a:r>
            <a:r>
              <a:rPr lang="it-IT" sz="2000" b="1" dirty="0" smtClean="0">
                <a:solidFill>
                  <a:schemeClr val="bg1"/>
                </a:solidFill>
                <a:latin typeface="Arial" pitchFamily="34" charset="0"/>
                <a:cs typeface="Arial" pitchFamily="34" charset="0"/>
              </a:rPr>
              <a:t>, capacità </a:t>
            </a:r>
            <a:r>
              <a:rPr lang="it-IT" sz="2000" b="1" dirty="0">
                <a:solidFill>
                  <a:schemeClr val="bg1"/>
                </a:solidFill>
                <a:latin typeface="Arial" pitchFamily="34" charset="0"/>
                <a:cs typeface="Arial" pitchFamily="34" charset="0"/>
              </a:rPr>
              <a:t>di scelta libera, senza condizionamenti, nella tutela del bisogno di autonomia, </a:t>
            </a:r>
            <a:r>
              <a:rPr lang="it-IT" sz="2000" b="1" dirty="0" smtClean="0">
                <a:solidFill>
                  <a:schemeClr val="bg1"/>
                </a:solidFill>
                <a:latin typeface="Arial" pitchFamily="34" charset="0"/>
                <a:cs typeface="Arial" pitchFamily="34" charset="0"/>
              </a:rPr>
              <a:t>di competenza </a:t>
            </a:r>
            <a:r>
              <a:rPr lang="it-IT" sz="2000" b="1" dirty="0">
                <a:solidFill>
                  <a:schemeClr val="bg1"/>
                </a:solidFill>
                <a:latin typeface="Arial" pitchFamily="34" charset="0"/>
                <a:cs typeface="Arial" pitchFamily="34" charset="0"/>
              </a:rPr>
              <a:t>e di relazione con gli altri.</a:t>
            </a:r>
          </a:p>
        </p:txBody>
      </p:sp>
      <p:sp>
        <p:nvSpPr>
          <p:cNvPr id="3" name="Rettangolo 2"/>
          <p:cNvSpPr/>
          <p:nvPr/>
        </p:nvSpPr>
        <p:spPr>
          <a:xfrm>
            <a:off x="4896644" y="2204864"/>
            <a:ext cx="9071613" cy="2246769"/>
          </a:xfrm>
          <a:prstGeom prst="rect">
            <a:avLst/>
          </a:prstGeom>
          <a:solidFill>
            <a:srgbClr val="002060"/>
          </a:solidFill>
        </p:spPr>
        <p:txBody>
          <a:bodyPr wrap="square">
            <a:spAutoFit/>
          </a:bodyPr>
          <a:lstStyle/>
          <a:p>
            <a:pPr algn="just"/>
            <a:r>
              <a:rPr lang="it-IT" sz="2000" b="1" i="1" dirty="0" smtClean="0">
                <a:solidFill>
                  <a:srgbClr val="FFFF00"/>
                </a:solidFill>
                <a:latin typeface="Arial" pitchFamily="34" charset="0"/>
                <a:cs typeface="Arial" pitchFamily="34" charset="0"/>
              </a:rPr>
              <a:t>Permette di attivare il </a:t>
            </a:r>
            <a:r>
              <a:rPr lang="it-IT" sz="2000" b="1" i="1" dirty="0">
                <a:solidFill>
                  <a:srgbClr val="FFFF00"/>
                </a:solidFill>
                <a:latin typeface="Arial" pitchFamily="34" charset="0"/>
                <a:cs typeface="Arial" pitchFamily="34" charset="0"/>
              </a:rPr>
              <a:t>motore </a:t>
            </a:r>
            <a:r>
              <a:rPr lang="it-IT" sz="2000" b="1" i="1" dirty="0" smtClean="0">
                <a:solidFill>
                  <a:srgbClr val="FFFF00"/>
                </a:solidFill>
                <a:latin typeface="Arial" pitchFamily="34" charset="0"/>
                <a:cs typeface="Arial" pitchFamily="34" charset="0"/>
              </a:rPr>
              <a:t>motivazionale &lt;&lt;stato </a:t>
            </a:r>
            <a:r>
              <a:rPr lang="it-IT" sz="2000" b="1" i="1" dirty="0">
                <a:solidFill>
                  <a:srgbClr val="FFFF00"/>
                </a:solidFill>
                <a:latin typeface="Arial" pitchFamily="34" charset="0"/>
                <a:cs typeface="Arial" pitchFamily="34" charset="0"/>
              </a:rPr>
              <a:t>di flusso&gt;&gt; si riferisce alla condizione in cui si è </a:t>
            </a:r>
            <a:r>
              <a:rPr lang="it-IT" sz="2000" b="1" i="1" dirty="0" smtClean="0">
                <a:solidFill>
                  <a:srgbClr val="FFFF00"/>
                </a:solidFill>
                <a:latin typeface="Arial" pitchFamily="34" charset="0"/>
                <a:cs typeface="Arial" pitchFamily="34" charset="0"/>
              </a:rPr>
              <a:t>talmente </a:t>
            </a:r>
            <a:r>
              <a:rPr lang="it-IT" sz="2000" b="1" dirty="0" smtClean="0">
                <a:solidFill>
                  <a:schemeClr val="bg1"/>
                </a:solidFill>
                <a:latin typeface="Arial" pitchFamily="34" charset="0"/>
                <a:cs typeface="Arial" pitchFamily="34" charset="0"/>
              </a:rPr>
              <a:t>assorti </a:t>
            </a:r>
            <a:r>
              <a:rPr lang="it-IT" sz="2000" b="1" dirty="0">
                <a:solidFill>
                  <a:schemeClr val="bg1"/>
                </a:solidFill>
                <a:latin typeface="Arial" pitchFamily="34" charset="0"/>
                <a:cs typeface="Arial" pitchFamily="34" charset="0"/>
              </a:rPr>
              <a:t>nel proprio lavoro, catturati e trascinati, da non sentire gli stimoli esterni. </a:t>
            </a:r>
            <a:endParaRPr lang="it-IT" sz="2000" b="1" dirty="0" smtClean="0">
              <a:solidFill>
                <a:schemeClr val="bg1"/>
              </a:solidFill>
              <a:latin typeface="Arial" pitchFamily="34" charset="0"/>
              <a:cs typeface="Arial" pitchFamily="34" charset="0"/>
            </a:endParaRPr>
          </a:p>
          <a:p>
            <a:pPr algn="just"/>
            <a:endParaRPr lang="it-IT" sz="2000" b="1" dirty="0">
              <a:solidFill>
                <a:schemeClr val="bg1"/>
              </a:solidFill>
              <a:latin typeface="Arial" pitchFamily="34" charset="0"/>
              <a:cs typeface="Arial" pitchFamily="34" charset="0"/>
            </a:endParaRPr>
          </a:p>
          <a:p>
            <a:pPr algn="just"/>
            <a:r>
              <a:rPr lang="it-IT" sz="2000" b="1" dirty="0" smtClean="0">
                <a:solidFill>
                  <a:schemeClr val="bg1"/>
                </a:solidFill>
                <a:latin typeface="Arial" pitchFamily="34" charset="0"/>
                <a:cs typeface="Arial" pitchFamily="34" charset="0"/>
              </a:rPr>
              <a:t>Per</a:t>
            </a:r>
            <a:r>
              <a:rPr lang="it-IT" sz="2000" b="1" dirty="0">
                <a:solidFill>
                  <a:schemeClr val="bg1"/>
                </a:solidFill>
                <a:latin typeface="Arial" pitchFamily="34" charset="0"/>
                <a:cs typeface="Arial" pitchFamily="34" charset="0"/>
              </a:rPr>
              <a:t> </a:t>
            </a:r>
            <a:r>
              <a:rPr lang="it-IT" sz="2000" b="1" dirty="0" smtClean="0">
                <a:solidFill>
                  <a:schemeClr val="bg1"/>
                </a:solidFill>
                <a:latin typeface="Arial" pitchFamily="34" charset="0"/>
                <a:cs typeface="Arial" pitchFamily="34" charset="0"/>
              </a:rPr>
              <a:t>utilizzare </a:t>
            </a:r>
            <a:r>
              <a:rPr lang="it-IT" sz="2000" b="1" dirty="0">
                <a:solidFill>
                  <a:schemeClr val="bg1"/>
                </a:solidFill>
                <a:latin typeface="Arial" pitchFamily="34" charset="0"/>
                <a:cs typeface="Arial" pitchFamily="34" charset="0"/>
              </a:rPr>
              <a:t>le autostrade motivazionali dello stato di flusso nella didattica, occorre esporre </a:t>
            </a:r>
            <a:r>
              <a:rPr lang="it-IT" sz="2000" b="1" dirty="0" smtClean="0">
                <a:solidFill>
                  <a:schemeClr val="bg1"/>
                </a:solidFill>
                <a:latin typeface="Arial" pitchFamily="34" charset="0"/>
                <a:cs typeface="Arial" pitchFamily="34" charset="0"/>
              </a:rPr>
              <a:t>gli studenti </a:t>
            </a:r>
            <a:r>
              <a:rPr lang="it-IT" sz="2000" b="1" dirty="0">
                <a:solidFill>
                  <a:schemeClr val="bg1"/>
                </a:solidFill>
                <a:latin typeface="Arial" pitchFamily="34" charset="0"/>
                <a:cs typeface="Arial" pitchFamily="34" charset="0"/>
              </a:rPr>
              <a:t>a diverse tipologie di attività </a:t>
            </a:r>
            <a:r>
              <a:rPr lang="it-IT" sz="2000" b="1" dirty="0" smtClean="0">
                <a:solidFill>
                  <a:schemeClr val="bg1"/>
                </a:solidFill>
                <a:latin typeface="Arial" pitchFamily="34" charset="0"/>
                <a:cs typeface="Arial" pitchFamily="34" charset="0"/>
              </a:rPr>
              <a:t>e </a:t>
            </a:r>
            <a:r>
              <a:rPr lang="it-IT" sz="2000" b="1" dirty="0">
                <a:solidFill>
                  <a:schemeClr val="bg1"/>
                </a:solidFill>
                <a:latin typeface="Arial" pitchFamily="34" charset="0"/>
                <a:cs typeface="Arial" pitchFamily="34" charset="0"/>
              </a:rPr>
              <a:t>a diverse </a:t>
            </a:r>
            <a:r>
              <a:rPr lang="it-IT" sz="2000" b="1" dirty="0" smtClean="0">
                <a:solidFill>
                  <a:schemeClr val="bg1"/>
                </a:solidFill>
                <a:latin typeface="Arial" pitchFamily="34" charset="0"/>
                <a:cs typeface="Arial" pitchFamily="34" charset="0"/>
              </a:rPr>
              <a:t>strategie; lo </a:t>
            </a:r>
            <a:r>
              <a:rPr lang="it-IT" sz="2000" b="1" dirty="0">
                <a:solidFill>
                  <a:schemeClr val="bg1"/>
                </a:solidFill>
                <a:latin typeface="Arial" pitchFamily="34" charset="0"/>
                <a:cs typeface="Arial" pitchFamily="34" charset="0"/>
              </a:rPr>
              <a:t>stato di flusso </a:t>
            </a:r>
            <a:r>
              <a:rPr lang="it-IT" sz="2000" b="1" dirty="0" smtClean="0">
                <a:solidFill>
                  <a:schemeClr val="bg1"/>
                </a:solidFill>
                <a:latin typeface="Arial" pitchFamily="34" charset="0"/>
                <a:cs typeface="Arial" pitchFamily="34" charset="0"/>
              </a:rPr>
              <a:t>minimizza </a:t>
            </a:r>
            <a:r>
              <a:rPr lang="it-IT" sz="2000" b="1" dirty="0">
                <a:solidFill>
                  <a:schemeClr val="bg1"/>
                </a:solidFill>
                <a:latin typeface="Arial" pitchFamily="34" charset="0"/>
                <a:cs typeface="Arial" pitchFamily="34" charset="0"/>
              </a:rPr>
              <a:t>la stanchezza e lo stress.</a:t>
            </a:r>
          </a:p>
        </p:txBody>
      </p:sp>
      <p:pic>
        <p:nvPicPr>
          <p:cNvPr id="9218" name="Picture 2" descr="Risultati immagini per motivazion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164" y="2204865"/>
            <a:ext cx="4032448" cy="3384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80154" y="260648"/>
            <a:ext cx="12241485" cy="3477875"/>
          </a:xfrm>
          <a:prstGeom prst="rect">
            <a:avLst/>
          </a:prstGeom>
          <a:solidFill>
            <a:srgbClr val="002060"/>
          </a:solidFill>
        </p:spPr>
        <p:txBody>
          <a:bodyPr wrap="square">
            <a:spAutoFit/>
          </a:bodyPr>
          <a:lstStyle/>
          <a:p>
            <a:pPr algn="just"/>
            <a:r>
              <a:rPr lang="it-IT" sz="2000" b="1" dirty="0">
                <a:solidFill>
                  <a:schemeClr val="bg1"/>
                </a:solidFill>
                <a:latin typeface="Arial" pitchFamily="34" charset="0"/>
                <a:cs typeface="Arial" pitchFamily="34" charset="0"/>
              </a:rPr>
              <a:t>Come il </a:t>
            </a:r>
            <a:r>
              <a:rPr lang="it-IT" sz="2000" b="1" dirty="0">
                <a:solidFill>
                  <a:srgbClr val="FFFF00"/>
                </a:solidFill>
                <a:latin typeface="Arial" pitchFamily="34" charset="0"/>
                <a:cs typeface="Arial" pitchFamily="34" charset="0"/>
              </a:rPr>
              <a:t>Cooperative Learning </a:t>
            </a:r>
            <a:r>
              <a:rPr lang="it-IT" sz="2000" b="1" dirty="0">
                <a:solidFill>
                  <a:schemeClr val="bg1"/>
                </a:solidFill>
                <a:latin typeface="Arial" pitchFamily="34" charset="0"/>
                <a:cs typeface="Arial" pitchFamily="34" charset="0"/>
              </a:rPr>
              <a:t>sostiene la </a:t>
            </a:r>
            <a:r>
              <a:rPr lang="it-IT" sz="2000" b="1" dirty="0" smtClean="0">
                <a:solidFill>
                  <a:schemeClr val="bg1"/>
                </a:solidFill>
                <a:latin typeface="Arial" pitchFamily="34" charset="0"/>
                <a:cs typeface="Arial" pitchFamily="34" charset="0"/>
              </a:rPr>
              <a:t>motivazione.</a:t>
            </a:r>
          </a:p>
          <a:p>
            <a:pPr algn="just"/>
            <a:endParaRPr lang="it-IT" sz="2000" b="1" dirty="0">
              <a:solidFill>
                <a:schemeClr val="bg1"/>
              </a:solidFill>
              <a:latin typeface="Arial" pitchFamily="34" charset="0"/>
              <a:cs typeface="Arial" pitchFamily="34" charset="0"/>
            </a:endParaRPr>
          </a:p>
          <a:p>
            <a:pPr algn="just"/>
            <a:r>
              <a:rPr lang="it-IT" sz="2000" b="1" dirty="0">
                <a:solidFill>
                  <a:schemeClr val="bg1"/>
                </a:solidFill>
                <a:latin typeface="Arial" pitchFamily="34" charset="0"/>
                <a:cs typeface="Arial" pitchFamily="34" charset="0"/>
              </a:rPr>
              <a:t>Secondo Johnson e Johnson (1993), quando i </a:t>
            </a:r>
            <a:r>
              <a:rPr lang="it-IT" sz="2000" b="1" dirty="0">
                <a:solidFill>
                  <a:srgbClr val="FFFF00"/>
                </a:solidFill>
                <a:latin typeface="Arial" pitchFamily="34" charset="0"/>
                <a:cs typeface="Arial" pitchFamily="34" charset="0"/>
              </a:rPr>
              <a:t>cinque elementi </a:t>
            </a:r>
            <a:r>
              <a:rPr lang="it-IT" sz="2000" b="1" dirty="0">
                <a:solidFill>
                  <a:schemeClr val="bg1"/>
                </a:solidFill>
                <a:latin typeface="Arial" pitchFamily="34" charset="0"/>
                <a:cs typeface="Arial" pitchFamily="34" charset="0"/>
              </a:rPr>
              <a:t>che caratterizzano un’attività </a:t>
            </a:r>
            <a:r>
              <a:rPr lang="it-IT" sz="2000" b="1" dirty="0" smtClean="0">
                <a:solidFill>
                  <a:schemeClr val="bg1"/>
                </a:solidFill>
                <a:latin typeface="Arial" pitchFamily="34" charset="0"/>
                <a:cs typeface="Arial" pitchFamily="34" charset="0"/>
              </a:rPr>
              <a:t>di cooperative </a:t>
            </a:r>
            <a:r>
              <a:rPr lang="it-IT" sz="2000" b="1" dirty="0" err="1" smtClean="0">
                <a:solidFill>
                  <a:schemeClr val="bg1"/>
                </a:solidFill>
                <a:latin typeface="Arial" pitchFamily="34" charset="0"/>
                <a:cs typeface="Arial" pitchFamily="34" charset="0"/>
              </a:rPr>
              <a:t>learning</a:t>
            </a:r>
            <a:r>
              <a:rPr lang="it-IT" sz="2000" b="1" dirty="0" smtClean="0">
                <a:solidFill>
                  <a:schemeClr val="bg1"/>
                </a:solidFill>
                <a:latin typeface="Arial" pitchFamily="34" charset="0"/>
                <a:cs typeface="Arial" pitchFamily="34" charset="0"/>
              </a:rPr>
              <a:t> </a:t>
            </a:r>
            <a:r>
              <a:rPr lang="it-IT" sz="2000" b="1" dirty="0">
                <a:solidFill>
                  <a:schemeClr val="bg1"/>
                </a:solidFill>
                <a:latin typeface="Arial" pitchFamily="34" charset="0"/>
                <a:cs typeface="Arial" pitchFamily="34" charset="0"/>
              </a:rPr>
              <a:t>vengono garantiti, l’esperienza sarà positiva per gli allievi. </a:t>
            </a:r>
            <a:endParaRPr lang="it-IT" sz="2000" b="1" dirty="0" smtClean="0">
              <a:solidFill>
                <a:schemeClr val="bg1"/>
              </a:solidFill>
              <a:latin typeface="Arial" pitchFamily="34" charset="0"/>
              <a:cs typeface="Arial" pitchFamily="34" charset="0"/>
            </a:endParaRPr>
          </a:p>
          <a:p>
            <a:pPr algn="just"/>
            <a:endParaRPr lang="it-IT" sz="2000" b="1" dirty="0">
              <a:solidFill>
                <a:schemeClr val="bg1"/>
              </a:solidFill>
              <a:latin typeface="Arial" pitchFamily="34" charset="0"/>
              <a:cs typeface="Arial" pitchFamily="34" charset="0"/>
            </a:endParaRPr>
          </a:p>
          <a:p>
            <a:pPr algn="just"/>
            <a:r>
              <a:rPr lang="it-IT" sz="2400" b="1" dirty="0" smtClean="0">
                <a:solidFill>
                  <a:srgbClr val="FFFF00"/>
                </a:solidFill>
                <a:latin typeface="Arial" pitchFamily="34" charset="0"/>
                <a:cs typeface="Arial" pitchFamily="34" charset="0"/>
              </a:rPr>
              <a:t>1</a:t>
            </a:r>
            <a:r>
              <a:rPr lang="it-IT" sz="2400" b="1" dirty="0">
                <a:solidFill>
                  <a:srgbClr val="FFFF00"/>
                </a:solidFill>
                <a:latin typeface="Arial" pitchFamily="34" charset="0"/>
                <a:cs typeface="Arial" pitchFamily="34" charset="0"/>
              </a:rPr>
              <a:t>. INTERDIPENDENZA POSITIVA</a:t>
            </a:r>
          </a:p>
          <a:p>
            <a:pPr algn="just"/>
            <a:r>
              <a:rPr lang="it-IT" sz="2400" b="1" dirty="0">
                <a:solidFill>
                  <a:srgbClr val="FFFF00"/>
                </a:solidFill>
                <a:latin typeface="Arial" pitchFamily="34" charset="0"/>
                <a:cs typeface="Arial" pitchFamily="34" charset="0"/>
              </a:rPr>
              <a:t>2. INTERAZIONE PROMOZIONALE FACCIA A FACCIA</a:t>
            </a:r>
          </a:p>
          <a:p>
            <a:pPr algn="just"/>
            <a:r>
              <a:rPr lang="it-IT" sz="2400" b="1" dirty="0">
                <a:solidFill>
                  <a:srgbClr val="FFFF00"/>
                </a:solidFill>
                <a:latin typeface="Arial" pitchFamily="34" charset="0"/>
                <a:cs typeface="Arial" pitchFamily="34" charset="0"/>
              </a:rPr>
              <a:t>3. RESPONSABILITA’ di GRUPPO E INDIVIDUALE</a:t>
            </a:r>
          </a:p>
          <a:p>
            <a:pPr algn="just"/>
            <a:r>
              <a:rPr lang="it-IT" sz="2400" b="1" dirty="0">
                <a:solidFill>
                  <a:srgbClr val="FFFF00"/>
                </a:solidFill>
                <a:latin typeface="Arial" pitchFamily="34" charset="0"/>
                <a:cs typeface="Arial" pitchFamily="34" charset="0"/>
              </a:rPr>
              <a:t>4. INSEGNAMENTO DIRETTO di COMPETENZE SOCIALI</a:t>
            </a:r>
          </a:p>
          <a:p>
            <a:pPr algn="just"/>
            <a:r>
              <a:rPr lang="it-IT" sz="2400" b="1" dirty="0">
                <a:solidFill>
                  <a:srgbClr val="FFFF00"/>
                </a:solidFill>
                <a:latin typeface="Arial" pitchFamily="34" charset="0"/>
                <a:cs typeface="Arial" pitchFamily="34" charset="0"/>
              </a:rPr>
              <a:t>5. REVISIONE di GRUPPO.</a:t>
            </a:r>
          </a:p>
        </p:txBody>
      </p:sp>
      <p:pic>
        <p:nvPicPr>
          <p:cNvPr id="10242" name="Picture 2" descr="Risultati immagini per cooperative learni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5088667" y="4046301"/>
            <a:ext cx="8363472" cy="230801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Risultati immagini per cooperative learni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576164" y="1172775"/>
            <a:ext cx="7104789" cy="5328213"/>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3840527" y="375119"/>
            <a:ext cx="10337992" cy="1323439"/>
          </a:xfrm>
          <a:prstGeom prst="rect">
            <a:avLst/>
          </a:prstGeom>
          <a:solidFill>
            <a:srgbClr val="002060"/>
          </a:solidFill>
        </p:spPr>
        <p:txBody>
          <a:bodyPr wrap="square">
            <a:spAutoFit/>
          </a:bodyPr>
          <a:lstStyle/>
          <a:p>
            <a:pPr algn="just"/>
            <a:r>
              <a:rPr lang="it-IT" sz="2000" b="1" dirty="0">
                <a:solidFill>
                  <a:schemeClr val="bg1"/>
                </a:solidFill>
                <a:latin typeface="Arial" pitchFamily="34" charset="0"/>
                <a:cs typeface="Arial" pitchFamily="34" charset="0"/>
              </a:rPr>
              <a:t>Numerosi studenti percepiscono la scuola come una costrizione, un peso, una monotonia. </a:t>
            </a:r>
            <a:endParaRPr lang="it-IT" sz="2000" b="1" dirty="0" smtClean="0">
              <a:solidFill>
                <a:schemeClr val="bg1"/>
              </a:solidFill>
              <a:latin typeface="Arial" pitchFamily="34" charset="0"/>
              <a:cs typeface="Arial" pitchFamily="34" charset="0"/>
            </a:endParaRPr>
          </a:p>
          <a:p>
            <a:pPr algn="just"/>
            <a:r>
              <a:rPr lang="it-IT" sz="2000" b="1" dirty="0" smtClean="0">
                <a:solidFill>
                  <a:schemeClr val="bg1"/>
                </a:solidFill>
                <a:latin typeface="Arial" pitchFamily="34" charset="0"/>
                <a:cs typeface="Arial" pitchFamily="34" charset="0"/>
              </a:rPr>
              <a:t>Fanno</a:t>
            </a:r>
            <a:r>
              <a:rPr lang="it-IT" sz="2000" b="1" dirty="0">
                <a:solidFill>
                  <a:schemeClr val="bg1"/>
                </a:solidFill>
                <a:latin typeface="Arial" pitchFamily="34" charset="0"/>
                <a:cs typeface="Arial" pitchFamily="34" charset="0"/>
              </a:rPr>
              <a:t> </a:t>
            </a:r>
            <a:r>
              <a:rPr lang="it-IT" sz="2000" b="1" dirty="0" smtClean="0">
                <a:solidFill>
                  <a:schemeClr val="bg1"/>
                </a:solidFill>
                <a:latin typeface="Arial" pitchFamily="34" charset="0"/>
                <a:cs typeface="Arial" pitchFamily="34" charset="0"/>
              </a:rPr>
              <a:t>fatica </a:t>
            </a:r>
            <a:r>
              <a:rPr lang="it-IT" sz="2000" b="1" dirty="0">
                <a:solidFill>
                  <a:schemeClr val="bg1"/>
                </a:solidFill>
                <a:latin typeface="Arial" pitchFamily="34" charset="0"/>
                <a:cs typeface="Arial" pitchFamily="34" charset="0"/>
              </a:rPr>
              <a:t>a vederla come un luogo di crescita, in cui coltivare i propri interessi, condividere i </a:t>
            </a:r>
            <a:r>
              <a:rPr lang="it-IT" sz="2000" b="1" dirty="0" smtClean="0">
                <a:solidFill>
                  <a:schemeClr val="bg1"/>
                </a:solidFill>
                <a:latin typeface="Arial" pitchFamily="34" charset="0"/>
                <a:cs typeface="Arial" pitchFamily="34" charset="0"/>
              </a:rPr>
              <a:t>propri punti </a:t>
            </a:r>
            <a:r>
              <a:rPr lang="it-IT" sz="2000" b="1" dirty="0">
                <a:solidFill>
                  <a:schemeClr val="bg1"/>
                </a:solidFill>
                <a:latin typeface="Arial" pitchFamily="34" charset="0"/>
                <a:cs typeface="Arial" pitchFamily="34" charset="0"/>
              </a:rPr>
              <a:t>di vista, costruire con gli altri compagni “il sapere”.</a:t>
            </a:r>
          </a:p>
        </p:txBody>
      </p:sp>
      <p:sp>
        <p:nvSpPr>
          <p:cNvPr id="3" name="Rettangolo 2"/>
          <p:cNvSpPr/>
          <p:nvPr/>
        </p:nvSpPr>
        <p:spPr>
          <a:xfrm>
            <a:off x="3840527" y="2422689"/>
            <a:ext cx="9985109" cy="1631216"/>
          </a:xfrm>
          <a:prstGeom prst="rect">
            <a:avLst/>
          </a:prstGeom>
          <a:solidFill>
            <a:srgbClr val="002060"/>
          </a:solidFill>
        </p:spPr>
        <p:txBody>
          <a:bodyPr wrap="square">
            <a:spAutoFit/>
          </a:bodyPr>
          <a:lstStyle/>
          <a:p>
            <a:pPr algn="just"/>
            <a:r>
              <a:rPr lang="it-IT" sz="2000" b="1" dirty="0">
                <a:solidFill>
                  <a:schemeClr val="bg1"/>
                </a:solidFill>
                <a:latin typeface="Arial" pitchFamily="34" charset="0"/>
                <a:cs typeface="Arial" pitchFamily="34" charset="0"/>
              </a:rPr>
              <a:t>A questo punto, per far risorgere la motivazione ad apprendere, non è necessario che gli </a:t>
            </a:r>
            <a:r>
              <a:rPr lang="it-IT" sz="2000" b="1" dirty="0" smtClean="0">
                <a:solidFill>
                  <a:schemeClr val="bg1"/>
                </a:solidFill>
                <a:latin typeface="Arial" pitchFamily="34" charset="0"/>
                <a:cs typeface="Arial" pitchFamily="34" charset="0"/>
              </a:rPr>
              <a:t>insegnanti cerchino </a:t>
            </a:r>
            <a:r>
              <a:rPr lang="it-IT" sz="2000" b="1" dirty="0">
                <a:solidFill>
                  <a:schemeClr val="bg1"/>
                </a:solidFill>
                <a:latin typeface="Arial" pitchFamily="34" charset="0"/>
                <a:cs typeface="Arial" pitchFamily="34" charset="0"/>
              </a:rPr>
              <a:t>di illustrare in modo piacevole la propria materia, ma basta solo che </a:t>
            </a:r>
            <a:r>
              <a:rPr lang="it-IT" sz="2000" b="1" dirty="0">
                <a:solidFill>
                  <a:srgbClr val="FFFF00"/>
                </a:solidFill>
                <a:latin typeface="Arial" pitchFamily="34" charset="0"/>
                <a:cs typeface="Arial" pitchFamily="34" charset="0"/>
              </a:rPr>
              <a:t>sappiano incontrare </a:t>
            </a:r>
            <a:r>
              <a:rPr lang="it-IT" sz="2000" b="1" dirty="0" smtClean="0">
                <a:solidFill>
                  <a:srgbClr val="FFFF00"/>
                </a:solidFill>
                <a:latin typeface="Arial" pitchFamily="34" charset="0"/>
                <a:cs typeface="Arial" pitchFamily="34" charset="0"/>
              </a:rPr>
              <a:t>i propri </a:t>
            </a:r>
            <a:r>
              <a:rPr lang="it-IT" sz="2000" b="1" dirty="0">
                <a:solidFill>
                  <a:srgbClr val="FFFF00"/>
                </a:solidFill>
                <a:latin typeface="Arial" pitchFamily="34" charset="0"/>
                <a:cs typeface="Arial" pitchFamily="34" charset="0"/>
              </a:rPr>
              <a:t>studenti come persone, rispettare i loro bisogni di conoscenza, prestare attenzione al </a:t>
            </a:r>
            <a:r>
              <a:rPr lang="it-IT" sz="2000" b="1" dirty="0" smtClean="0">
                <a:solidFill>
                  <a:srgbClr val="FFFF00"/>
                </a:solidFill>
                <a:latin typeface="Arial" pitchFamily="34" charset="0"/>
                <a:cs typeface="Arial" pitchFamily="34" charset="0"/>
              </a:rPr>
              <a:t>loro processo </a:t>
            </a:r>
            <a:r>
              <a:rPr lang="it-IT" sz="2000" b="1" dirty="0">
                <a:solidFill>
                  <a:srgbClr val="FFFF00"/>
                </a:solidFill>
                <a:latin typeface="Arial" pitchFamily="34" charset="0"/>
                <a:cs typeface="Arial" pitchFamily="34" charset="0"/>
              </a:rPr>
              <a:t>di apprendimento</a:t>
            </a:r>
            <a:r>
              <a:rPr lang="it-IT" sz="2000" b="1" dirty="0">
                <a:solidFill>
                  <a:schemeClr val="bg1"/>
                </a:solidFill>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80154" y="1039048"/>
            <a:ext cx="12289365" cy="4154984"/>
          </a:xfrm>
          <a:prstGeom prst="rect">
            <a:avLst/>
          </a:prstGeom>
          <a:solidFill>
            <a:schemeClr val="tx1"/>
          </a:solidFill>
        </p:spPr>
        <p:txBody>
          <a:bodyPr wrap="square">
            <a:spAutoFit/>
          </a:bodyPr>
          <a:lstStyle/>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dare </a:t>
            </a:r>
            <a:r>
              <a:rPr lang="it-IT" sz="2400" b="1" dirty="0">
                <a:solidFill>
                  <a:schemeClr val="bg1"/>
                </a:solidFill>
                <a:latin typeface="Arial" pitchFamily="34" charset="0"/>
                <a:cs typeface="Arial" pitchFamily="34" charset="0"/>
              </a:rPr>
              <a:t>fiducia e affidare </a:t>
            </a:r>
            <a:r>
              <a:rPr lang="it-IT" sz="2400" b="1" dirty="0" smtClean="0">
                <a:solidFill>
                  <a:schemeClr val="bg1"/>
                </a:solidFill>
                <a:latin typeface="Arial" pitchFamily="34" charset="0"/>
                <a:cs typeface="Arial" pitchFamily="34" charset="0"/>
              </a:rPr>
              <a:t>responsabilità</a:t>
            </a:r>
          </a:p>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esaltare </a:t>
            </a:r>
            <a:r>
              <a:rPr lang="it-IT" sz="2400" b="1" dirty="0">
                <a:solidFill>
                  <a:schemeClr val="bg1"/>
                </a:solidFill>
                <a:latin typeface="Arial" pitchFamily="34" charset="0"/>
                <a:cs typeface="Arial" pitchFamily="34" charset="0"/>
              </a:rPr>
              <a:t>la dimensione formativa della </a:t>
            </a:r>
            <a:r>
              <a:rPr lang="it-IT" sz="2400" b="1" dirty="0" smtClean="0">
                <a:solidFill>
                  <a:schemeClr val="bg1"/>
                </a:solidFill>
                <a:latin typeface="Arial" pitchFamily="34" charset="0"/>
                <a:cs typeface="Arial" pitchFamily="34" charset="0"/>
              </a:rPr>
              <a:t>valutazione</a:t>
            </a:r>
          </a:p>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privilegiare </a:t>
            </a:r>
            <a:r>
              <a:rPr lang="it-IT" sz="2400" b="1" dirty="0">
                <a:solidFill>
                  <a:schemeClr val="bg1"/>
                </a:solidFill>
                <a:latin typeface="Arial" pitchFamily="34" charset="0"/>
                <a:cs typeface="Arial" pitchFamily="34" charset="0"/>
              </a:rPr>
              <a:t>la dimensione dell'educazione </a:t>
            </a:r>
            <a:r>
              <a:rPr lang="it-IT" sz="2400" b="1" dirty="0" smtClean="0">
                <a:solidFill>
                  <a:schemeClr val="bg1"/>
                </a:solidFill>
                <a:latin typeface="Arial" pitchFamily="34" charset="0"/>
                <a:cs typeface="Arial" pitchFamily="34" charset="0"/>
              </a:rPr>
              <a:t>sull'istruzione</a:t>
            </a:r>
          </a:p>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puntare </a:t>
            </a:r>
            <a:r>
              <a:rPr lang="it-IT" sz="2400" b="1" dirty="0">
                <a:solidFill>
                  <a:schemeClr val="bg1"/>
                </a:solidFill>
                <a:latin typeface="Arial" pitchFamily="34" charset="0"/>
                <a:cs typeface="Arial" pitchFamily="34" charset="0"/>
              </a:rPr>
              <a:t>sulla persona, ancor prima che sullo </a:t>
            </a:r>
            <a:r>
              <a:rPr lang="it-IT" sz="2400" b="1" dirty="0" smtClean="0">
                <a:solidFill>
                  <a:schemeClr val="bg1"/>
                </a:solidFill>
                <a:latin typeface="Arial" pitchFamily="34" charset="0"/>
                <a:cs typeface="Arial" pitchFamily="34" charset="0"/>
              </a:rPr>
              <a:t>studente</a:t>
            </a:r>
          </a:p>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realizzare </a:t>
            </a:r>
            <a:r>
              <a:rPr lang="it-IT" sz="2400" b="1" dirty="0">
                <a:solidFill>
                  <a:schemeClr val="bg1"/>
                </a:solidFill>
                <a:latin typeface="Arial" pitchFamily="34" charset="0"/>
                <a:cs typeface="Arial" pitchFamily="34" charset="0"/>
              </a:rPr>
              <a:t>un percorso di alfabetizzazione </a:t>
            </a:r>
            <a:r>
              <a:rPr lang="it-IT" sz="2400" b="1" dirty="0" smtClean="0">
                <a:solidFill>
                  <a:schemeClr val="bg1"/>
                </a:solidFill>
                <a:latin typeface="Arial" pitchFamily="34" charset="0"/>
                <a:cs typeface="Arial" pitchFamily="34" charset="0"/>
              </a:rPr>
              <a:t>emozionale</a:t>
            </a:r>
          </a:p>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personalizzare </a:t>
            </a:r>
            <a:r>
              <a:rPr lang="it-IT" sz="2400" b="1" dirty="0">
                <a:solidFill>
                  <a:schemeClr val="bg1"/>
                </a:solidFill>
                <a:latin typeface="Arial" pitchFamily="34" charset="0"/>
                <a:cs typeface="Arial" pitchFamily="34" charset="0"/>
              </a:rPr>
              <a:t>i percorsi e rendere significativo </a:t>
            </a:r>
            <a:r>
              <a:rPr lang="it-IT" sz="2400" b="1" dirty="0" smtClean="0">
                <a:solidFill>
                  <a:schemeClr val="bg1"/>
                </a:solidFill>
                <a:latin typeface="Arial" pitchFamily="34" charset="0"/>
                <a:cs typeface="Arial" pitchFamily="34" charset="0"/>
              </a:rPr>
              <a:t> l'apprendimento</a:t>
            </a:r>
            <a:r>
              <a:rPr lang="it-IT" sz="2400" b="1" dirty="0">
                <a:solidFill>
                  <a:schemeClr val="bg1"/>
                </a:solidFill>
                <a:latin typeface="Arial" pitchFamily="34" charset="0"/>
                <a:cs typeface="Arial" pitchFamily="34" charset="0"/>
              </a:rPr>
              <a:t>, curando il </a:t>
            </a:r>
            <a:r>
              <a:rPr lang="it-IT" sz="2400" b="1" dirty="0" smtClean="0">
                <a:solidFill>
                  <a:schemeClr val="bg1"/>
                </a:solidFill>
                <a:latin typeface="Arial" pitchFamily="34" charset="0"/>
                <a:cs typeface="Arial" pitchFamily="34" charset="0"/>
              </a:rPr>
              <a:t>collegamento fra </a:t>
            </a:r>
            <a:r>
              <a:rPr lang="it-IT" sz="2400" b="1" dirty="0">
                <a:solidFill>
                  <a:schemeClr val="bg1"/>
                </a:solidFill>
                <a:latin typeface="Arial" pitchFamily="34" charset="0"/>
                <a:cs typeface="Arial" pitchFamily="34" charset="0"/>
              </a:rPr>
              <a:t>quanto si vuole trasmettere e quanto già conosciuto dagli studenti (riducendo il </a:t>
            </a:r>
            <a:r>
              <a:rPr lang="it-IT" sz="2400" b="1" dirty="0" smtClean="0">
                <a:solidFill>
                  <a:schemeClr val="bg1"/>
                </a:solidFill>
                <a:latin typeface="Arial" pitchFamily="34" charset="0"/>
                <a:cs typeface="Arial" pitchFamily="34" charset="0"/>
              </a:rPr>
              <a:t>conflitto cognitivo </a:t>
            </a:r>
            <a:r>
              <a:rPr lang="it-IT" sz="2400" b="1" dirty="0">
                <a:solidFill>
                  <a:schemeClr val="bg1"/>
                </a:solidFill>
                <a:latin typeface="Arial" pitchFamily="34" charset="0"/>
                <a:cs typeface="Arial" pitchFamily="34" charset="0"/>
              </a:rPr>
              <a:t>o la dissonanza </a:t>
            </a:r>
            <a:r>
              <a:rPr lang="it-IT" sz="2400" b="1" dirty="0" smtClean="0">
                <a:solidFill>
                  <a:schemeClr val="bg1"/>
                </a:solidFill>
                <a:latin typeface="Arial" pitchFamily="34" charset="0"/>
                <a:cs typeface="Arial" pitchFamily="34" charset="0"/>
              </a:rPr>
              <a:t>cognitiva)</a:t>
            </a:r>
          </a:p>
          <a:p>
            <a:pPr marL="342900" indent="-342900" algn="just">
              <a:buClr>
                <a:srgbClr val="FFFF00"/>
              </a:buClr>
              <a:buSzPct val="125000"/>
              <a:buFont typeface="+mj-lt"/>
              <a:buAutoNum type="alphaLcPeriod"/>
            </a:pPr>
            <a:r>
              <a:rPr lang="it-IT" sz="2400" b="1" dirty="0" smtClean="0">
                <a:solidFill>
                  <a:schemeClr val="bg1"/>
                </a:solidFill>
                <a:latin typeface="Arial" pitchFamily="34" charset="0"/>
                <a:cs typeface="Arial" pitchFamily="34" charset="0"/>
              </a:rPr>
              <a:t> trasformare </a:t>
            </a:r>
            <a:r>
              <a:rPr lang="it-IT" sz="2400" b="1" dirty="0">
                <a:solidFill>
                  <a:schemeClr val="bg1"/>
                </a:solidFill>
                <a:latin typeface="Arial" pitchFamily="34" charset="0"/>
                <a:cs typeface="Arial" pitchFamily="34" charset="0"/>
              </a:rPr>
              <a:t>i contenuti proposti in competenze e strumenti spendibili dagli allievi anche </a:t>
            </a:r>
            <a:r>
              <a:rPr lang="it-IT" sz="2400" b="1" dirty="0" smtClean="0">
                <a:solidFill>
                  <a:schemeClr val="bg1"/>
                </a:solidFill>
                <a:latin typeface="Arial" pitchFamily="34" charset="0"/>
                <a:cs typeface="Arial" pitchFamily="34" charset="0"/>
              </a:rPr>
              <a:t>per la </a:t>
            </a:r>
            <a:r>
              <a:rPr lang="it-IT" sz="2400" b="1" dirty="0">
                <a:solidFill>
                  <a:schemeClr val="bg1"/>
                </a:solidFill>
                <a:latin typeface="Arial" pitchFamily="34" charset="0"/>
                <a:cs typeface="Arial" pitchFamily="34" charset="0"/>
              </a:rPr>
              <a:t>vita (didattica per scoperta, didattica per competenze, per problemi reali, autentici ....).</a:t>
            </a:r>
          </a:p>
        </p:txBody>
      </p:sp>
      <p:sp>
        <p:nvSpPr>
          <p:cNvPr id="3" name="Rettangolo 2"/>
          <p:cNvSpPr/>
          <p:nvPr/>
        </p:nvSpPr>
        <p:spPr>
          <a:xfrm>
            <a:off x="1001185" y="320974"/>
            <a:ext cx="12920463" cy="461665"/>
          </a:xfrm>
          <a:prstGeom prst="rect">
            <a:avLst/>
          </a:prstGeom>
        </p:spPr>
        <p:txBody>
          <a:bodyPr wrap="square">
            <a:spAutoFit/>
          </a:bodyPr>
          <a:lstStyle/>
          <a:p>
            <a:r>
              <a:rPr lang="it-IT" sz="2400" b="1" dirty="0">
                <a:solidFill>
                  <a:prstClr val="black"/>
                </a:solidFill>
                <a:latin typeface="Arial" pitchFamily="34" charset="0"/>
                <a:cs typeface="Arial" pitchFamily="34" charset="0"/>
              </a:rPr>
              <a:t>Alcune direttrici di massima per una didattica motivazionale </a:t>
            </a:r>
            <a:endParaRPr lang="it-IT"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50010" y="620688"/>
            <a:ext cx="13164237" cy="2677656"/>
          </a:xfrm>
          <a:prstGeom prst="rect">
            <a:avLst/>
          </a:prstGeom>
          <a:solidFill>
            <a:srgbClr val="002060"/>
          </a:solidFill>
        </p:spPr>
        <p:txBody>
          <a:bodyPr wrap="square">
            <a:spAutoFit/>
          </a:bodyPr>
          <a:lstStyle/>
          <a:p>
            <a:pPr algn="just"/>
            <a:r>
              <a:rPr lang="it-IT" sz="2400" b="1" dirty="0">
                <a:solidFill>
                  <a:schemeClr val="bg1"/>
                </a:solidFill>
                <a:latin typeface="Arial" pitchFamily="34" charset="0"/>
                <a:cs typeface="Arial" pitchFamily="34" charset="0"/>
              </a:rPr>
              <a:t>Nelle Indicazioni nazionali </a:t>
            </a:r>
            <a:r>
              <a:rPr lang="it-IT" sz="2400" b="1" dirty="0" smtClean="0">
                <a:solidFill>
                  <a:schemeClr val="bg1"/>
                </a:solidFill>
                <a:latin typeface="Arial" pitchFamily="34" charset="0"/>
                <a:cs typeface="Arial" pitchFamily="34" charset="0"/>
              </a:rPr>
              <a:t> si </a:t>
            </a:r>
            <a:r>
              <a:rPr lang="it-IT" sz="2400" b="1" dirty="0">
                <a:solidFill>
                  <a:schemeClr val="bg1"/>
                </a:solidFill>
                <a:latin typeface="Arial" pitchFamily="34" charset="0"/>
                <a:cs typeface="Arial" pitchFamily="34" charset="0"/>
              </a:rPr>
              <a:t>legge nella sezione riguardante l’organizzazione del curricolo</a:t>
            </a:r>
            <a:r>
              <a:rPr lang="it-IT" sz="2400" b="1" i="1" dirty="0">
                <a:solidFill>
                  <a:schemeClr val="bg1"/>
                </a:solidFill>
                <a:latin typeface="Arial" pitchFamily="34" charset="0"/>
                <a:cs typeface="Arial" pitchFamily="34" charset="0"/>
              </a:rPr>
              <a:t>, </a:t>
            </a:r>
            <a:r>
              <a:rPr lang="it-IT" sz="2400" b="1" i="1" dirty="0">
                <a:solidFill>
                  <a:srgbClr val="FFFF00"/>
                </a:solidFill>
                <a:latin typeface="Arial" pitchFamily="34" charset="0"/>
                <a:cs typeface="Arial" pitchFamily="34" charset="0"/>
              </a:rPr>
              <a:t>è </a:t>
            </a:r>
            <a:r>
              <a:rPr lang="it-IT" sz="2400" b="1" i="1" dirty="0" smtClean="0">
                <a:solidFill>
                  <a:srgbClr val="FFFF00"/>
                </a:solidFill>
                <a:latin typeface="Arial" pitchFamily="34" charset="0"/>
                <a:cs typeface="Arial" pitchFamily="34" charset="0"/>
              </a:rPr>
              <a:t>fortemente </a:t>
            </a:r>
            <a:r>
              <a:rPr lang="it-IT" sz="2400" b="1" dirty="0" smtClean="0">
                <a:solidFill>
                  <a:srgbClr val="FFFF00"/>
                </a:solidFill>
                <a:latin typeface="Arial" pitchFamily="34" charset="0"/>
                <a:cs typeface="Arial" pitchFamily="34" charset="0"/>
              </a:rPr>
              <a:t>ribadita </a:t>
            </a:r>
            <a:r>
              <a:rPr lang="it-IT" sz="2400" b="1" dirty="0">
                <a:solidFill>
                  <a:srgbClr val="FFFF00"/>
                </a:solidFill>
                <a:latin typeface="Arial" pitchFamily="34" charset="0"/>
                <a:cs typeface="Arial" pitchFamily="34" charset="0"/>
              </a:rPr>
              <a:t>la centralità di ciascun alunno e non quella dei contenuti disciplinari</a:t>
            </a:r>
            <a:r>
              <a:rPr lang="it-IT" sz="2400" b="1" dirty="0" smtClean="0">
                <a:solidFill>
                  <a:schemeClr val="bg1"/>
                </a:solidFill>
                <a:latin typeface="Arial" pitchFamily="34" charset="0"/>
                <a:cs typeface="Arial" pitchFamily="34" charset="0"/>
              </a:rPr>
              <a:t>:</a:t>
            </a:r>
          </a:p>
          <a:p>
            <a:pPr algn="just"/>
            <a:endParaRPr lang="it-IT" sz="2400" b="1" dirty="0">
              <a:solidFill>
                <a:schemeClr val="bg1"/>
              </a:solidFill>
              <a:latin typeface="Arial" pitchFamily="34" charset="0"/>
              <a:cs typeface="Arial" pitchFamily="34" charset="0"/>
            </a:endParaRPr>
          </a:p>
          <a:p>
            <a:pPr algn="ctr"/>
            <a:r>
              <a:rPr lang="it-IT" sz="2400" b="1" i="1" dirty="0">
                <a:solidFill>
                  <a:srgbClr val="FFFF00"/>
                </a:solidFill>
                <a:latin typeface="Arial" pitchFamily="34" charset="0"/>
                <a:cs typeface="Arial" pitchFamily="34" charset="0"/>
              </a:rPr>
              <a:t>Fin dalla scuola dell’infanzia, nella scuola primaria e nella scuola secondaria di primo </a:t>
            </a:r>
            <a:r>
              <a:rPr lang="it-IT" sz="2400" b="1" i="1" dirty="0" smtClean="0">
                <a:solidFill>
                  <a:srgbClr val="FFFF00"/>
                </a:solidFill>
                <a:latin typeface="Arial" pitchFamily="34" charset="0"/>
                <a:cs typeface="Arial" pitchFamily="34" charset="0"/>
              </a:rPr>
              <a:t>grado l’attività </a:t>
            </a:r>
            <a:r>
              <a:rPr lang="it-IT" sz="2400" b="1" i="1" dirty="0">
                <a:solidFill>
                  <a:srgbClr val="FFFF00"/>
                </a:solidFill>
                <a:latin typeface="Arial" pitchFamily="34" charset="0"/>
                <a:cs typeface="Arial" pitchFamily="34" charset="0"/>
              </a:rPr>
              <a:t>didattica è orientata alla qualità dell’apprendimento di ciascun alunno e non ad </a:t>
            </a:r>
            <a:r>
              <a:rPr lang="it-IT" sz="2400" b="1" i="1" dirty="0" smtClean="0">
                <a:solidFill>
                  <a:srgbClr val="FFFF00"/>
                </a:solidFill>
                <a:latin typeface="Arial" pitchFamily="34" charset="0"/>
                <a:cs typeface="Arial" pitchFamily="34" charset="0"/>
              </a:rPr>
              <a:t>una sequenza </a:t>
            </a:r>
            <a:r>
              <a:rPr lang="it-IT" sz="2400" b="1" i="1" dirty="0">
                <a:solidFill>
                  <a:srgbClr val="FFFF00"/>
                </a:solidFill>
                <a:latin typeface="Arial" pitchFamily="34" charset="0"/>
                <a:cs typeface="Arial" pitchFamily="34" charset="0"/>
              </a:rPr>
              <a:t>lineare, e necessariamente incompleta, di contenuti </a:t>
            </a:r>
            <a:r>
              <a:rPr lang="it-IT" sz="2400" b="1" i="1" dirty="0" smtClean="0">
                <a:solidFill>
                  <a:srgbClr val="FFFF00"/>
                </a:solidFill>
                <a:latin typeface="Arial" pitchFamily="34" charset="0"/>
                <a:cs typeface="Arial" pitchFamily="34" charset="0"/>
              </a:rPr>
              <a:t>disciplinari</a:t>
            </a:r>
            <a:r>
              <a:rPr lang="it-IT" sz="2400" b="1" dirty="0">
                <a:solidFill>
                  <a:srgbClr val="FFFF00"/>
                </a:solidFill>
                <a:latin typeface="Arial" pitchFamily="34" charset="0"/>
                <a:cs typeface="Arial" pitchFamily="34" charset="0"/>
              </a:rPr>
              <a:t>.</a:t>
            </a:r>
            <a:endParaRPr lang="it-IT" sz="2400" b="1" i="1" dirty="0">
              <a:solidFill>
                <a:srgbClr val="FFFF00"/>
              </a:solidFill>
              <a:latin typeface="Arial" pitchFamily="34" charset="0"/>
              <a:cs typeface="Arial" pitchFamily="34" charset="0"/>
            </a:endParaRPr>
          </a:p>
        </p:txBody>
      </p:sp>
      <p:pic>
        <p:nvPicPr>
          <p:cNvPr id="12290" name="Picture 2" descr="Risultati immagini per cooperative learni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7296911" y="3667676"/>
            <a:ext cx="6317336" cy="2713652"/>
          </a:xfrm>
          <a:prstGeom prst="rect">
            <a:avLst/>
          </a:prstGeom>
          <a:noFill/>
          <a:extLst>
            <a:ext uri="{909E8E84-426E-40DD-AFC4-6F175D3DCCD1}">
              <a14:hiddenFill xmlns:a14="http://schemas.microsoft.com/office/drawing/2010/main">
                <a:solidFill>
                  <a:srgbClr val="FFFFFF"/>
                </a:solidFill>
              </a14:hiddenFill>
            </a:ext>
          </a:extLst>
        </p:spPr>
      </p:pic>
      <p:pic>
        <p:nvPicPr>
          <p:cNvPr id="12294" name="Picture 6" descr="Risultati immagini per miu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0010" y="5229200"/>
            <a:ext cx="4800533" cy="19442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72175" y="332656"/>
            <a:ext cx="12830968" cy="3170099"/>
          </a:xfrm>
          <a:prstGeom prst="rect">
            <a:avLst/>
          </a:prstGeom>
          <a:solidFill>
            <a:schemeClr val="tx1"/>
          </a:solidFill>
        </p:spPr>
        <p:txBody>
          <a:bodyPr wrap="square">
            <a:spAutoFit/>
          </a:bodyPr>
          <a:lstStyle/>
          <a:p>
            <a:r>
              <a:rPr lang="it-IT" sz="2000" b="1" dirty="0" smtClean="0">
                <a:solidFill>
                  <a:schemeClr val="bg1"/>
                </a:solidFill>
                <a:latin typeface="Arial" pitchFamily="34" charset="0"/>
                <a:cs typeface="Arial" pitchFamily="34" charset="0"/>
              </a:rPr>
              <a:t>Questo a sfatare definitivamente la frase “</a:t>
            </a:r>
            <a:r>
              <a:rPr lang="it-IT" sz="2000" b="1" i="1" dirty="0" smtClean="0">
                <a:solidFill>
                  <a:schemeClr val="bg1"/>
                </a:solidFill>
                <a:latin typeface="Arial" pitchFamily="34" charset="0"/>
                <a:cs typeface="Arial" pitchFamily="34" charset="0"/>
              </a:rPr>
              <a:t>c’è un programma da finire”, non c’è un programma da </a:t>
            </a:r>
            <a:r>
              <a:rPr lang="it-IT" sz="2000" b="1" dirty="0" smtClean="0">
                <a:solidFill>
                  <a:schemeClr val="bg1"/>
                </a:solidFill>
                <a:latin typeface="Arial" pitchFamily="34" charset="0"/>
                <a:cs typeface="Arial" pitchFamily="34" charset="0"/>
              </a:rPr>
              <a:t>finire ma </a:t>
            </a:r>
            <a:r>
              <a:rPr lang="it-IT" sz="2000" b="1" dirty="0" smtClean="0">
                <a:solidFill>
                  <a:srgbClr val="FFFF00"/>
                </a:solidFill>
                <a:latin typeface="Arial" pitchFamily="34" charset="0"/>
                <a:cs typeface="Arial" pitchFamily="34" charset="0"/>
              </a:rPr>
              <a:t>CI SONO TRAGUARDI DA RAGGIUNGERE</a:t>
            </a:r>
            <a:r>
              <a:rPr lang="it-IT" sz="2000" b="1" dirty="0" smtClean="0">
                <a:solidFill>
                  <a:schemeClr val="bg1"/>
                </a:solidFill>
                <a:latin typeface="Arial" pitchFamily="34" charset="0"/>
                <a:cs typeface="Arial" pitchFamily="34" charset="0"/>
              </a:rPr>
              <a:t>. </a:t>
            </a:r>
          </a:p>
          <a:p>
            <a:endParaRPr lang="it-IT" sz="2000" b="1" dirty="0">
              <a:solidFill>
                <a:schemeClr val="bg1"/>
              </a:solidFill>
              <a:latin typeface="Arial" pitchFamily="34" charset="0"/>
              <a:cs typeface="Arial" pitchFamily="34" charset="0"/>
            </a:endParaRPr>
          </a:p>
          <a:p>
            <a:pPr algn="just"/>
            <a:r>
              <a:rPr lang="it-IT" sz="2000" b="1" dirty="0" smtClean="0">
                <a:solidFill>
                  <a:schemeClr val="bg1"/>
                </a:solidFill>
                <a:latin typeface="Arial" pitchFamily="34" charset="0"/>
                <a:cs typeface="Arial" pitchFamily="34" charset="0"/>
              </a:rPr>
              <a:t>Occorre pertanto </a:t>
            </a:r>
            <a:r>
              <a:rPr lang="it-IT" sz="2000" b="1" dirty="0" smtClean="0">
                <a:solidFill>
                  <a:srgbClr val="FFFF00"/>
                </a:solidFill>
                <a:latin typeface="Arial" pitchFamily="34" charset="0"/>
                <a:cs typeface="Arial" pitchFamily="34" charset="0"/>
              </a:rPr>
              <a:t>RIBALTARE L’APPROCCIO DIDATTICO</a:t>
            </a:r>
            <a:r>
              <a:rPr lang="it-IT" sz="2000" b="1" dirty="0" smtClean="0">
                <a:solidFill>
                  <a:schemeClr val="bg1"/>
                </a:solidFill>
                <a:latin typeface="Arial" pitchFamily="34" charset="0"/>
                <a:cs typeface="Arial" pitchFamily="34" charset="0"/>
              </a:rPr>
              <a:t>, non è più un’azione didattica lineare, progressiva per contenuti che si susseguono cronologicamente o dal più semplice al più complesso, quanto piuttosto </a:t>
            </a:r>
          </a:p>
          <a:p>
            <a:pPr algn="just"/>
            <a:endParaRPr lang="it-IT" sz="2000" b="1" dirty="0">
              <a:solidFill>
                <a:schemeClr val="bg1"/>
              </a:solidFill>
              <a:latin typeface="Arial" pitchFamily="34" charset="0"/>
              <a:cs typeface="Arial" pitchFamily="34" charset="0"/>
            </a:endParaRPr>
          </a:p>
          <a:p>
            <a:pPr algn="just"/>
            <a:r>
              <a:rPr lang="it-IT" sz="2000" b="1" dirty="0" smtClean="0">
                <a:solidFill>
                  <a:srgbClr val="FFFF00"/>
                </a:solidFill>
                <a:latin typeface="Arial" pitchFamily="34" charset="0"/>
                <a:cs typeface="Arial" pitchFamily="34" charset="0"/>
              </a:rPr>
              <a:t>UN’AZIONE DIDATTICA CIRCOLARE MULTIDIMENSIONALE CHE AVENDO PER CENTRO NON PIÙ IL CONTENUTO MA IL RAGAZZO DA RENDERE COMPETENZE E CAPACE OLTRE CHE ACCULTURATO, AGISCE SU TRE DIMENSIONE: COGNITIVA, AFFETTIVA E RELAZIONALE</a:t>
            </a:r>
            <a:r>
              <a:rPr lang="it-IT" sz="2000" b="1" dirty="0" smtClean="0">
                <a:solidFill>
                  <a:schemeClr val="bg1"/>
                </a:solidFill>
                <a:latin typeface="Arial" pitchFamily="34" charset="0"/>
                <a:cs typeface="Arial" pitchFamily="34" charset="0"/>
              </a:rPr>
              <a:t>.</a:t>
            </a:r>
            <a:endParaRPr lang="it-IT" sz="2000" b="1" dirty="0">
              <a:solidFill>
                <a:schemeClr val="bg1"/>
              </a:solidFill>
              <a:latin typeface="Arial" pitchFamily="34" charset="0"/>
              <a:cs typeface="Arial" pitchFamily="34" charset="0"/>
            </a:endParaRPr>
          </a:p>
        </p:txBody>
      </p:sp>
      <p:pic>
        <p:nvPicPr>
          <p:cNvPr id="13314" name="Picture 2" descr="Risultati immagini per cooperative learni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896644" y="3810531"/>
            <a:ext cx="8606499" cy="25707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Risultati immagini per cooperative lear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8399" y="510065"/>
            <a:ext cx="8832981" cy="4143072"/>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1344249" y="3573016"/>
            <a:ext cx="11809312" cy="1569660"/>
          </a:xfrm>
          <a:prstGeom prst="rect">
            <a:avLst/>
          </a:prstGeom>
          <a:solidFill>
            <a:schemeClr val="accent4">
              <a:lumMod val="50000"/>
            </a:schemeClr>
          </a:solidFill>
        </p:spPr>
        <p:txBody>
          <a:bodyPr wrap="square">
            <a:spAutoFit/>
          </a:bodyPr>
          <a:lstStyle/>
          <a:p>
            <a:pPr algn="just"/>
            <a:r>
              <a:rPr lang="it-IT" sz="2400" b="1" dirty="0">
                <a:solidFill>
                  <a:schemeClr val="bg1"/>
                </a:solidFill>
                <a:latin typeface="Arial" pitchFamily="34" charset="0"/>
                <a:cs typeface="Arial" pitchFamily="34" charset="0"/>
              </a:rPr>
              <a:t>Per evitare fraintendimenti e per evitare un’azione unicamente “</a:t>
            </a:r>
            <a:r>
              <a:rPr lang="it-IT" sz="2400" b="1" dirty="0" err="1">
                <a:solidFill>
                  <a:schemeClr val="bg1"/>
                </a:solidFill>
                <a:latin typeface="Arial" pitchFamily="34" charset="0"/>
                <a:cs typeface="Arial" pitchFamily="34" charset="0"/>
              </a:rPr>
              <a:t>gattopardiana</a:t>
            </a:r>
            <a:r>
              <a:rPr lang="it-IT" sz="2400" b="1" dirty="0">
                <a:solidFill>
                  <a:schemeClr val="bg1"/>
                </a:solidFill>
                <a:latin typeface="Arial" pitchFamily="34" charset="0"/>
                <a:cs typeface="Arial" pitchFamily="34" charset="0"/>
              </a:rPr>
              <a:t>” dove si cambia tutto </a:t>
            </a:r>
            <a:r>
              <a:rPr lang="it-IT" sz="2400" b="1" dirty="0" smtClean="0">
                <a:solidFill>
                  <a:schemeClr val="bg1"/>
                </a:solidFill>
                <a:latin typeface="Arial" pitchFamily="34" charset="0"/>
                <a:cs typeface="Arial" pitchFamily="34" charset="0"/>
              </a:rPr>
              <a:t>ma non </a:t>
            </a:r>
            <a:r>
              <a:rPr lang="it-IT" sz="2400" b="1" dirty="0">
                <a:solidFill>
                  <a:schemeClr val="bg1"/>
                </a:solidFill>
                <a:latin typeface="Arial" pitchFamily="34" charset="0"/>
                <a:cs typeface="Arial" pitchFamily="34" charset="0"/>
              </a:rPr>
              <a:t>si cambia nulla e ci si limita a cambiare unicamente etichette ad un agire didattico che </a:t>
            </a:r>
            <a:r>
              <a:rPr lang="it-IT" sz="2400" b="1" dirty="0" smtClean="0">
                <a:solidFill>
                  <a:schemeClr val="bg1"/>
                </a:solidFill>
                <a:latin typeface="Arial" pitchFamily="34" charset="0"/>
                <a:cs typeface="Arial" pitchFamily="34" charset="0"/>
              </a:rPr>
              <a:t>rimane invariato</a:t>
            </a:r>
            <a:r>
              <a:rPr lang="it-IT" sz="2400" b="1" dirty="0">
                <a:solidFill>
                  <a:schemeClr val="bg1"/>
                </a:solidFill>
                <a:latin typeface="Arial" pitchFamily="34" charset="0"/>
                <a:cs typeface="Arial" pitchFamily="34" charset="0"/>
              </a:rPr>
              <a:t>, si sottolineano </a:t>
            </a:r>
            <a:r>
              <a:rPr lang="it-IT" sz="2400" b="1" dirty="0" smtClean="0">
                <a:solidFill>
                  <a:schemeClr val="bg1"/>
                </a:solidFill>
                <a:latin typeface="Arial" pitchFamily="34" charset="0"/>
                <a:cs typeface="Arial" pitchFamily="34" charset="0"/>
              </a:rPr>
              <a:t>alcuni </a:t>
            </a:r>
            <a:r>
              <a:rPr lang="it-IT" sz="2400" b="1" dirty="0">
                <a:solidFill>
                  <a:schemeClr val="bg1"/>
                </a:solidFill>
                <a:latin typeface="Arial" pitchFamily="34" charset="0"/>
                <a:cs typeface="Arial" pitchFamily="34" charset="0"/>
              </a:rPr>
              <a:t>principi per un apprendimento </a:t>
            </a:r>
            <a:r>
              <a:rPr lang="it-IT" sz="2400" b="1" dirty="0" smtClean="0">
                <a:solidFill>
                  <a:schemeClr val="bg1"/>
                </a:solidFill>
                <a:latin typeface="Arial" pitchFamily="34" charset="0"/>
                <a:cs typeface="Arial" pitchFamily="34" charset="0"/>
              </a:rPr>
              <a:t>significativo.</a:t>
            </a:r>
            <a:endParaRPr lang="it-IT"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988201704"/>
              </p:ext>
            </p:extLst>
          </p:nvPr>
        </p:nvGraphicFramePr>
        <p:xfrm>
          <a:off x="450009" y="1071546"/>
          <a:ext cx="13501784" cy="5029200"/>
        </p:xfrm>
        <a:graphic>
          <a:graphicData uri="http://schemas.openxmlformats.org/drawingml/2006/table">
            <a:tbl>
              <a:tblPr firstRow="1" bandRow="1">
                <a:tableStyleId>{93296810-A885-4BE3-A3E7-6D5BEEA58F35}</a:tableStyleId>
              </a:tblPr>
              <a:tblGrid>
                <a:gridCol w="6750892"/>
                <a:gridCol w="6750892"/>
              </a:tblGrid>
              <a:tr h="666826">
                <a:tc>
                  <a:txBody>
                    <a:bodyPr/>
                    <a:lstStyle/>
                    <a:p>
                      <a:pPr algn="ctr"/>
                      <a:r>
                        <a:rPr lang="it-IT" sz="2000" b="1" kern="1200" baseline="0" dirty="0" smtClean="0">
                          <a:solidFill>
                            <a:srgbClr val="FFFF00"/>
                          </a:solidFill>
                          <a:latin typeface="Arial" pitchFamily="34" charset="0"/>
                          <a:ea typeface="+mn-ea"/>
                          <a:cs typeface="Arial" pitchFamily="34" charset="0"/>
                        </a:rPr>
                        <a:t>PRINCIPIO DEL </a:t>
                      </a:r>
                      <a:r>
                        <a:rPr lang="it-IT" sz="2000" b="1" i="1" kern="1200" baseline="0" dirty="0" smtClean="0">
                          <a:solidFill>
                            <a:srgbClr val="FFFF00"/>
                          </a:solidFill>
                          <a:latin typeface="Arial" pitchFamily="34" charset="0"/>
                          <a:ea typeface="+mn-ea"/>
                          <a:cs typeface="Arial" pitchFamily="34" charset="0"/>
                        </a:rPr>
                        <a:t>DIVERTIMENTO</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lt1"/>
                          </a:solidFill>
                          <a:latin typeface="Arial" pitchFamily="34" charset="0"/>
                          <a:ea typeface="+mn-ea"/>
                          <a:cs typeface="Arial" pitchFamily="34" charset="0"/>
                        </a:rPr>
                        <a:t>L’apprendimento può (e dovrebbe) essere</a:t>
                      </a:r>
                    </a:p>
                    <a:p>
                      <a:pPr algn="ctr"/>
                      <a:r>
                        <a:rPr lang="it-IT" sz="2000" b="1" kern="1200" baseline="0" dirty="0" smtClean="0">
                          <a:solidFill>
                            <a:schemeClr val="lt1"/>
                          </a:solidFill>
                          <a:latin typeface="Arial" pitchFamily="34" charset="0"/>
                          <a:ea typeface="+mn-ea"/>
                          <a:cs typeface="Arial" pitchFamily="34" charset="0"/>
                        </a:rPr>
                        <a:t>occasione di divertimento.</a:t>
                      </a:r>
                    </a:p>
                    <a:p>
                      <a:pPr algn="ctr"/>
                      <a:r>
                        <a:rPr lang="it-IT" sz="2000" b="1" kern="1200" baseline="0" dirty="0" smtClean="0">
                          <a:solidFill>
                            <a:schemeClr val="lt1"/>
                          </a:solidFill>
                          <a:latin typeface="Arial" pitchFamily="34" charset="0"/>
                          <a:ea typeface="+mn-ea"/>
                          <a:cs typeface="Arial" pitchFamily="34" charset="0"/>
                        </a:rPr>
                        <a:t>L’apprendimento deve essere un’esperienza piacevole, coinvolgente, appassionante e divertente.  </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666826">
                <a:tc>
                  <a:txBody>
                    <a:bodyPr/>
                    <a:lstStyle/>
                    <a:p>
                      <a:pPr algn="ctr"/>
                      <a:r>
                        <a:rPr lang="it-IT" sz="2000" b="1" kern="1200" baseline="0" dirty="0" smtClean="0">
                          <a:solidFill>
                            <a:srgbClr val="FFFF00"/>
                          </a:solidFill>
                          <a:latin typeface="Arial" pitchFamily="34" charset="0"/>
                          <a:ea typeface="+mn-ea"/>
                          <a:cs typeface="Arial" pitchFamily="34" charset="0"/>
                        </a:rPr>
                        <a:t>PRINCIPIO DELL’</a:t>
                      </a:r>
                      <a:r>
                        <a:rPr lang="it-IT" sz="2000" b="1" i="1" kern="1200" baseline="0" dirty="0" smtClean="0">
                          <a:solidFill>
                            <a:srgbClr val="FFFF00"/>
                          </a:solidFill>
                          <a:latin typeface="Arial" pitchFamily="34" charset="0"/>
                          <a:ea typeface="+mn-ea"/>
                          <a:cs typeface="Arial" pitchFamily="34" charset="0"/>
                        </a:rPr>
                        <a:t>ADESIONE</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Nessuno può insegnare nulla a qualcuno se l’altro non vuole impararlo l’apprendimento necessita di partecipazione attiva.</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666826">
                <a:tc>
                  <a:txBody>
                    <a:bodyPr/>
                    <a:lstStyle/>
                    <a:p>
                      <a:pPr algn="ctr"/>
                      <a:r>
                        <a:rPr lang="it-IT" sz="2000" b="1" kern="1200" baseline="0" dirty="0" smtClean="0">
                          <a:solidFill>
                            <a:srgbClr val="FFFF00"/>
                          </a:solidFill>
                          <a:latin typeface="Arial" pitchFamily="34" charset="0"/>
                          <a:ea typeface="+mn-ea"/>
                          <a:cs typeface="Arial" pitchFamily="34" charset="0"/>
                        </a:rPr>
                        <a:t>PRINCIPIO DEL </a:t>
                      </a:r>
                      <a:r>
                        <a:rPr lang="it-IT" sz="2000" b="1" i="1" kern="1200" baseline="0" dirty="0" smtClean="0">
                          <a:solidFill>
                            <a:srgbClr val="FFFF00"/>
                          </a:solidFill>
                          <a:latin typeface="Arial" pitchFamily="34" charset="0"/>
                          <a:ea typeface="+mn-ea"/>
                          <a:cs typeface="Arial" pitchFamily="34" charset="0"/>
                        </a:rPr>
                        <a:t>PROTAGONISMO</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L’apprendimento non è qualcosa che subiamo, ma qualcosa che facciamo</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666826">
                <a:tc>
                  <a:txBody>
                    <a:bodyPr/>
                    <a:lstStyle/>
                    <a:p>
                      <a:pPr algn="ctr"/>
                      <a:r>
                        <a:rPr lang="it-IT" sz="2000" b="1" kern="1200" baseline="0" dirty="0" smtClean="0">
                          <a:solidFill>
                            <a:srgbClr val="FFFF00"/>
                          </a:solidFill>
                          <a:latin typeface="Arial" pitchFamily="34" charset="0"/>
                          <a:ea typeface="+mn-ea"/>
                          <a:cs typeface="Arial" pitchFamily="34" charset="0"/>
                        </a:rPr>
                        <a:t>PRINCIPIO DELLA </a:t>
                      </a:r>
                      <a:r>
                        <a:rPr lang="it-IT" sz="2000" b="1" i="1" kern="1200" baseline="0" dirty="0" smtClean="0">
                          <a:solidFill>
                            <a:srgbClr val="FFFF00"/>
                          </a:solidFill>
                          <a:latin typeface="Arial" pitchFamily="34" charset="0"/>
                          <a:ea typeface="+mn-ea"/>
                          <a:cs typeface="Arial" pitchFamily="34" charset="0"/>
                        </a:rPr>
                        <a:t>MOTIVAZIONE</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Si è maggiormente disponibili all’apprendimento quando si comprendono il senso e la motivazione di ciò che si sta imparando</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737620">
                <a:tc>
                  <a:txBody>
                    <a:bodyPr/>
                    <a:lstStyle/>
                    <a:p>
                      <a:pPr algn="ctr"/>
                      <a:r>
                        <a:rPr lang="it-IT" sz="2000" b="1" kern="1200" baseline="0" dirty="0" smtClean="0">
                          <a:solidFill>
                            <a:srgbClr val="FFFF00"/>
                          </a:solidFill>
                          <a:latin typeface="Arial" pitchFamily="34" charset="0"/>
                          <a:ea typeface="+mn-ea"/>
                          <a:cs typeface="Arial" pitchFamily="34" charset="0"/>
                        </a:rPr>
                        <a:t>PRINCIPIO DELLA </a:t>
                      </a:r>
                    </a:p>
                    <a:p>
                      <a:pPr algn="ctr"/>
                      <a:r>
                        <a:rPr lang="it-IT" sz="2000" b="1" i="1" kern="1200" baseline="0" dirty="0" smtClean="0">
                          <a:solidFill>
                            <a:srgbClr val="FFFF00"/>
                          </a:solidFill>
                          <a:latin typeface="Arial" pitchFamily="34" charset="0"/>
                          <a:ea typeface="+mn-ea"/>
                          <a:cs typeface="Arial" pitchFamily="34" charset="0"/>
                        </a:rPr>
                        <a:t>PARTECIPAZIONE ATTIVA</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Non vi è partecipazione in un processo di</a:t>
                      </a:r>
                    </a:p>
                    <a:p>
                      <a:pPr algn="ctr"/>
                      <a:r>
                        <a:rPr lang="it-IT" sz="2000" b="1" kern="1200" baseline="0" dirty="0" smtClean="0">
                          <a:solidFill>
                            <a:schemeClr val="bg1"/>
                          </a:solidFill>
                          <a:latin typeface="Arial" pitchFamily="34" charset="0"/>
                          <a:ea typeface="+mn-ea"/>
                          <a:cs typeface="Arial" pitchFamily="34" charset="0"/>
                        </a:rPr>
                        <a:t>apprendimento formale se non viene attribuita importanza a ciò che ciascuno fa e dice.</a:t>
                      </a:r>
                      <a:endParaRPr lang="it-IT" sz="2000" b="1" dirty="0" smtClean="0">
                        <a:solidFill>
                          <a:schemeClr val="bg1"/>
                        </a:solidFill>
                        <a:latin typeface="Arial" pitchFamily="34" charset="0"/>
                        <a:cs typeface="Arial" pitchFamily="34" charset="0"/>
                      </a:endParaRPr>
                    </a:p>
                  </a:txBody>
                  <a:tcPr marL="144019" marR="144019">
                    <a:solidFill>
                      <a:srgbClr val="002060"/>
                    </a:solidFill>
                  </a:tcPr>
                </a:tc>
              </a:tr>
            </a:tbl>
          </a:graphicData>
        </a:graphic>
      </p:graphicFrame>
      <p:sp>
        <p:nvSpPr>
          <p:cNvPr id="3" name="Rettangolo 2"/>
          <p:cNvSpPr/>
          <p:nvPr/>
        </p:nvSpPr>
        <p:spPr>
          <a:xfrm>
            <a:off x="4163002" y="285730"/>
            <a:ext cx="3886833" cy="461665"/>
          </a:xfrm>
          <a:prstGeom prst="rect">
            <a:avLst/>
          </a:prstGeom>
        </p:spPr>
        <p:txBody>
          <a:bodyPr wrap="none">
            <a:spAutoFit/>
          </a:bodyPr>
          <a:lstStyle/>
          <a:p>
            <a:r>
              <a:rPr lang="it-IT" sz="2400" b="1" dirty="0">
                <a:latin typeface="Arial" pitchFamily="34" charset="0"/>
                <a:cs typeface="Arial" pitchFamily="34" charset="0"/>
              </a:rPr>
              <a:t>INDICAZIONI </a:t>
            </a:r>
            <a:r>
              <a:rPr lang="it-IT" sz="2400" b="1" dirty="0" err="1">
                <a:latin typeface="Arial" pitchFamily="34" charset="0"/>
                <a:cs typeface="Arial" pitchFamily="34" charset="0"/>
              </a:rPr>
              <a:t>DI</a:t>
            </a:r>
            <a:r>
              <a:rPr lang="it-IT" sz="2400" b="1" dirty="0">
                <a:latin typeface="Arial" pitchFamily="34" charset="0"/>
                <a:cs typeface="Arial" pitchFamily="34" charset="0"/>
              </a:rPr>
              <a:t> METODO</a:t>
            </a:r>
            <a:endParaRPr lang="it-IT"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605195052"/>
              </p:ext>
            </p:extLst>
          </p:nvPr>
        </p:nvGraphicFramePr>
        <p:xfrm>
          <a:off x="337494" y="642918"/>
          <a:ext cx="13839325" cy="5766820"/>
        </p:xfrm>
        <a:graphic>
          <a:graphicData uri="http://schemas.openxmlformats.org/drawingml/2006/table">
            <a:tbl>
              <a:tblPr firstRow="1" bandRow="1">
                <a:tableStyleId>{93296810-A885-4BE3-A3E7-6D5BEEA58F35}</a:tableStyleId>
              </a:tblPr>
              <a:tblGrid>
                <a:gridCol w="6343024"/>
                <a:gridCol w="7496301"/>
              </a:tblGrid>
              <a:tr h="666826">
                <a:tc>
                  <a:txBody>
                    <a:bodyPr/>
                    <a:lstStyle/>
                    <a:p>
                      <a:pPr algn="ctr"/>
                      <a:r>
                        <a:rPr lang="it-IT" sz="1800" b="1" i="0" kern="1200" baseline="0" dirty="0" smtClean="0">
                          <a:solidFill>
                            <a:srgbClr val="FFFF00"/>
                          </a:solidFill>
                          <a:latin typeface="Arial" pitchFamily="34" charset="0"/>
                          <a:ea typeface="+mn-ea"/>
                          <a:cs typeface="Arial" pitchFamily="34" charset="0"/>
                        </a:rPr>
                        <a:t> PRINCIPIO DELL’UTILITÀ DELL’ERRORE</a:t>
                      </a:r>
                      <a:endParaRPr lang="it-IT" sz="1800" b="1" i="0"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lt1"/>
                          </a:solidFill>
                          <a:latin typeface="Arial" pitchFamily="34" charset="0"/>
                          <a:ea typeface="+mn-ea"/>
                          <a:cs typeface="Arial" pitchFamily="34" charset="0"/>
                        </a:rPr>
                        <a:t>Si impara sbagliando, confrontandosi, sbagliando di nuovo sino ad arrivare a comprendere quali sono il comportamento giusto, la soluzione adeguata.          Così facendo si giunge a riconoscere, in autonomia, il percorso più adeguato.</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666826">
                <a:tc>
                  <a:txBody>
                    <a:bodyPr/>
                    <a:lstStyle/>
                    <a:p>
                      <a:pPr algn="ctr"/>
                      <a:r>
                        <a:rPr lang="it-IT" sz="1800" b="1" i="0" kern="1200" baseline="0" dirty="0" smtClean="0">
                          <a:solidFill>
                            <a:srgbClr val="FFFF00"/>
                          </a:solidFill>
                          <a:latin typeface="Arial" pitchFamily="34" charset="0"/>
                          <a:ea typeface="+mn-ea"/>
                          <a:cs typeface="Arial" pitchFamily="34" charset="0"/>
                        </a:rPr>
                        <a:t> PRINCIPIO DELLA VALORIZZAZIONE</a:t>
                      </a:r>
                    </a:p>
                    <a:p>
                      <a:pPr algn="ctr"/>
                      <a:r>
                        <a:rPr lang="it-IT" sz="1800" b="1" i="0" kern="1200" baseline="0" dirty="0" smtClean="0">
                          <a:solidFill>
                            <a:srgbClr val="FFFF00"/>
                          </a:solidFill>
                          <a:latin typeface="Arial" pitchFamily="34" charset="0"/>
                          <a:ea typeface="+mn-ea"/>
                          <a:cs typeface="Arial" pitchFamily="34" charset="0"/>
                        </a:rPr>
                        <a:t>DELL’ESPERIENZA DEI SOGGETTI</a:t>
                      </a:r>
                      <a:endParaRPr lang="it-IT" sz="1800" b="1" i="0"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Si impara meglio e più volentieri se gli apprendimenti si collegano tra loro o prendono le mosse dalla nostra esperienza.</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666826">
                <a:tc>
                  <a:txBody>
                    <a:bodyPr/>
                    <a:lstStyle/>
                    <a:p>
                      <a:pPr algn="ctr"/>
                      <a:r>
                        <a:rPr lang="it-IT" sz="1800" b="1" i="0" kern="1200" baseline="0" dirty="0" smtClean="0">
                          <a:solidFill>
                            <a:srgbClr val="FFFF00"/>
                          </a:solidFill>
                          <a:latin typeface="Arial" pitchFamily="34" charset="0"/>
                          <a:ea typeface="+mn-ea"/>
                          <a:cs typeface="Arial" pitchFamily="34" charset="0"/>
                        </a:rPr>
                        <a:t> PRINCIPIO DELLA VALORIZZAZIONE</a:t>
                      </a:r>
                    </a:p>
                    <a:p>
                      <a:pPr algn="ctr"/>
                      <a:r>
                        <a:rPr lang="it-IT" sz="1800" b="1" i="0" kern="1200" baseline="0" dirty="0" smtClean="0">
                          <a:solidFill>
                            <a:srgbClr val="FFFF00"/>
                          </a:solidFill>
                          <a:latin typeface="Arial" pitchFamily="34" charset="0"/>
                          <a:ea typeface="+mn-ea"/>
                          <a:cs typeface="Arial" pitchFamily="34" charset="0"/>
                        </a:rPr>
                        <a:t>DELLE CONOSCENZE E COMPETENZE PREGRESSE</a:t>
                      </a:r>
                      <a:endParaRPr lang="it-IT" sz="1800" b="1" i="0"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Si impara e si partecipa se vengono valorizzate le conoscenze e competenze di cui si è già in possesso</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666826">
                <a:tc>
                  <a:txBody>
                    <a:bodyPr/>
                    <a:lstStyle/>
                    <a:p>
                      <a:pPr algn="ctr"/>
                      <a:r>
                        <a:rPr lang="it-IT" sz="1800" b="1" i="0" kern="1200" baseline="0" dirty="0" smtClean="0">
                          <a:solidFill>
                            <a:srgbClr val="FFFF00"/>
                          </a:solidFill>
                          <a:latin typeface="Arial" pitchFamily="34" charset="0"/>
                          <a:ea typeface="+mn-ea"/>
                          <a:cs typeface="Arial" pitchFamily="34" charset="0"/>
                        </a:rPr>
                        <a:t> PRINCIPIO DELL’AUTONOMIA</a:t>
                      </a:r>
                      <a:endParaRPr lang="it-IT" sz="1800" b="1" i="0"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Si impara meglio quando si avverte un’autonomia progressiva nello svolgimento di qualcosa.</a:t>
                      </a:r>
                      <a:endParaRPr lang="it-IT" sz="2000" b="1" dirty="0">
                        <a:solidFill>
                          <a:schemeClr val="bg1"/>
                        </a:solidFill>
                        <a:latin typeface="Arial" pitchFamily="34" charset="0"/>
                        <a:cs typeface="Arial" pitchFamily="34" charset="0"/>
                      </a:endParaRPr>
                    </a:p>
                  </a:txBody>
                  <a:tcPr marL="144019" marR="144019">
                    <a:solidFill>
                      <a:srgbClr val="002060"/>
                    </a:solidFill>
                  </a:tcPr>
                </a:tc>
              </a:tr>
              <a:tr h="737620">
                <a:tc>
                  <a:txBody>
                    <a:bodyPr/>
                    <a:lstStyle/>
                    <a:p>
                      <a:pPr algn="ctr"/>
                      <a:r>
                        <a:rPr lang="it-IT" sz="1800" b="1" i="0" kern="1200" baseline="0" dirty="0" smtClean="0">
                          <a:solidFill>
                            <a:srgbClr val="FFFF00"/>
                          </a:solidFill>
                          <a:latin typeface="Arial" pitchFamily="34" charset="0"/>
                          <a:ea typeface="+mn-ea"/>
                          <a:cs typeface="Arial" pitchFamily="34" charset="0"/>
                        </a:rPr>
                        <a:t> PRINCIPIO DEL VALORE</a:t>
                      </a:r>
                      <a:endParaRPr lang="it-IT" sz="1800" b="1" i="0"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L’apprendimento è fondamentale per noi come persone, come lavoratori, e ha conseguenze importanti per noi come singoli soggetti e per il futuro delle società in cui viviamo</a:t>
                      </a:r>
                      <a:endParaRPr lang="it-IT" sz="2000" b="1" dirty="0" smtClean="0">
                        <a:solidFill>
                          <a:schemeClr val="bg1"/>
                        </a:solidFill>
                        <a:latin typeface="Arial" pitchFamily="34" charset="0"/>
                        <a:cs typeface="Arial" pitchFamily="34" charset="0"/>
                      </a:endParaRPr>
                    </a:p>
                  </a:txBody>
                  <a:tcPr marL="144019" marR="144019">
                    <a:solidFill>
                      <a:srgbClr val="002060"/>
                    </a:solidFill>
                  </a:tcPr>
                </a:tc>
              </a:tr>
              <a:tr h="737620">
                <a:tc>
                  <a:txBody>
                    <a:bodyPr/>
                    <a:lstStyle/>
                    <a:p>
                      <a:pPr algn="ctr"/>
                      <a:r>
                        <a:rPr lang="it-IT" sz="1800" b="1" i="0" kern="1200" baseline="0" dirty="0" smtClean="0">
                          <a:solidFill>
                            <a:srgbClr val="FFFF00"/>
                          </a:solidFill>
                          <a:latin typeface="Arial" pitchFamily="34" charset="0"/>
                          <a:ea typeface="+mn-ea"/>
                          <a:cs typeface="Arial" pitchFamily="34" charset="0"/>
                        </a:rPr>
                        <a:t>PRINCIPIO DI COMPETENZA</a:t>
                      </a:r>
                      <a:endParaRPr lang="it-IT" sz="1800" b="1" i="0"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Tutti noi abbiamo un’enorme capacità di apprendere e tale capacità può essere rinforzata e potenziata.</a:t>
                      </a:r>
                      <a:endParaRPr lang="it-IT" sz="2000" b="1" dirty="0">
                        <a:solidFill>
                          <a:schemeClr val="bg1"/>
                        </a:solidFill>
                        <a:latin typeface="Arial" pitchFamily="34" charset="0"/>
                        <a:cs typeface="Arial" pitchFamily="34" charset="0"/>
                      </a:endParaRPr>
                    </a:p>
                  </a:txBody>
                  <a:tcPr marL="144019" marR="144019">
                    <a:solidFill>
                      <a:srgbClr val="002060"/>
                    </a:solidFill>
                  </a:tcPr>
                </a:tc>
              </a:tr>
            </a:tbl>
          </a:graphicData>
        </a:graphic>
      </p:graphicFrame>
      <p:sp>
        <p:nvSpPr>
          <p:cNvPr id="4" name="Rettangolo 3"/>
          <p:cNvSpPr/>
          <p:nvPr/>
        </p:nvSpPr>
        <p:spPr>
          <a:xfrm>
            <a:off x="4163002" y="142855"/>
            <a:ext cx="3886833" cy="461665"/>
          </a:xfrm>
          <a:prstGeom prst="rect">
            <a:avLst/>
          </a:prstGeom>
        </p:spPr>
        <p:txBody>
          <a:bodyPr wrap="none">
            <a:spAutoFit/>
          </a:bodyPr>
          <a:lstStyle/>
          <a:p>
            <a:r>
              <a:rPr lang="it-IT" sz="2400" b="1" dirty="0">
                <a:latin typeface="Arial" pitchFamily="34" charset="0"/>
                <a:cs typeface="Arial" pitchFamily="34" charset="0"/>
              </a:rPr>
              <a:t>INDICAZIONI </a:t>
            </a:r>
            <a:r>
              <a:rPr lang="it-IT" sz="2400" b="1" dirty="0" err="1">
                <a:latin typeface="Arial" pitchFamily="34" charset="0"/>
                <a:cs typeface="Arial" pitchFamily="34" charset="0"/>
              </a:rPr>
              <a:t>DI</a:t>
            </a:r>
            <a:r>
              <a:rPr lang="it-IT" sz="2400" b="1" dirty="0">
                <a:latin typeface="Arial" pitchFamily="34" charset="0"/>
                <a:cs typeface="Arial" pitchFamily="34" charset="0"/>
              </a:rPr>
              <a:t> METODO</a:t>
            </a:r>
            <a:endParaRPr lang="it-IT"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54839" y="188641"/>
            <a:ext cx="13466808" cy="2246769"/>
          </a:xfrm>
          <a:prstGeom prst="rect">
            <a:avLst/>
          </a:prstGeom>
          <a:solidFill>
            <a:schemeClr val="tx2">
              <a:lumMod val="75000"/>
            </a:schemeClr>
          </a:solidFill>
        </p:spPr>
        <p:txBody>
          <a:bodyPr wrap="square">
            <a:spAutoFit/>
          </a:bodyPr>
          <a:lstStyle/>
          <a:p>
            <a:pPr algn="just"/>
            <a:r>
              <a:rPr lang="it-IT" sz="2000" b="1" dirty="0">
                <a:solidFill>
                  <a:schemeClr val="bg1"/>
                </a:solidFill>
                <a:latin typeface="Arial" pitchFamily="34" charset="0"/>
                <a:cs typeface="Arial" pitchFamily="34" charset="0"/>
              </a:rPr>
              <a:t>Nelle </a:t>
            </a:r>
            <a:r>
              <a:rPr lang="it-IT" sz="2000" b="1" i="1" dirty="0">
                <a:solidFill>
                  <a:schemeClr val="bg1"/>
                </a:solidFill>
                <a:latin typeface="Arial" pitchFamily="34" charset="0"/>
                <a:cs typeface="Arial" pitchFamily="34" charset="0"/>
              </a:rPr>
              <a:t>Indicazioni nazionali il paragrafo relativo all’ambiente di apprendimento </a:t>
            </a:r>
            <a:r>
              <a:rPr lang="it-IT" sz="2000" b="1" dirty="0" smtClean="0">
                <a:solidFill>
                  <a:srgbClr val="FFFF00"/>
                </a:solidFill>
                <a:latin typeface="Arial" pitchFamily="34" charset="0"/>
                <a:cs typeface="Arial" pitchFamily="34" charset="0"/>
              </a:rPr>
              <a:t>SI SOTTOLINEA LA NECESSITÀ DI UN AMBIENTE IN GRADO DI PROMUOVERE APPRENDIMENTI SIGNIFICATIVI E DI «GARANTIRE IL SUCCESSO FORMATIVO PER TUTTI GLI ALUNNI». </a:t>
            </a:r>
          </a:p>
          <a:p>
            <a:pPr algn="just"/>
            <a:endParaRPr lang="it-IT" sz="2000" b="1" dirty="0">
              <a:solidFill>
                <a:schemeClr val="bg1"/>
              </a:solidFill>
              <a:latin typeface="Arial" pitchFamily="34" charset="0"/>
              <a:cs typeface="Arial" pitchFamily="34" charset="0"/>
            </a:endParaRPr>
          </a:p>
          <a:p>
            <a:pPr algn="just"/>
            <a:r>
              <a:rPr lang="it-IT" sz="2000" b="1" dirty="0" smtClean="0">
                <a:solidFill>
                  <a:schemeClr val="bg1"/>
                </a:solidFill>
                <a:latin typeface="Arial" pitchFamily="34" charset="0"/>
                <a:cs typeface="Arial" pitchFamily="34" charset="0"/>
              </a:rPr>
              <a:t>A </a:t>
            </a:r>
            <a:r>
              <a:rPr lang="it-IT" sz="2000" b="1" dirty="0">
                <a:solidFill>
                  <a:schemeClr val="bg1"/>
                </a:solidFill>
                <a:latin typeface="Arial" pitchFamily="34" charset="0"/>
                <a:cs typeface="Arial" pitchFamily="34" charset="0"/>
              </a:rPr>
              <a:t>questo fine vengono indicati alcuni principi </a:t>
            </a:r>
            <a:r>
              <a:rPr lang="it-IT" sz="2000" b="1" dirty="0" smtClean="0">
                <a:solidFill>
                  <a:schemeClr val="bg1"/>
                </a:solidFill>
                <a:latin typeface="Arial" pitchFamily="34" charset="0"/>
                <a:cs typeface="Arial" pitchFamily="34" charset="0"/>
              </a:rPr>
              <a:t>metodologici che </a:t>
            </a:r>
            <a:r>
              <a:rPr lang="it-IT" sz="2000" b="1" dirty="0">
                <a:solidFill>
                  <a:schemeClr val="bg1"/>
                </a:solidFill>
                <a:latin typeface="Arial" pitchFamily="34" charset="0"/>
                <a:cs typeface="Arial" pitchFamily="34" charset="0"/>
              </a:rPr>
              <a:t>si ritiene opportuno richiamare in forma sintetica e rielaborata in un quadro di facile </a:t>
            </a:r>
            <a:r>
              <a:rPr lang="it-IT" sz="2000" b="1" dirty="0" smtClean="0">
                <a:solidFill>
                  <a:schemeClr val="bg1"/>
                </a:solidFill>
                <a:latin typeface="Arial" pitchFamily="34" charset="0"/>
                <a:cs typeface="Arial" pitchFamily="34" charset="0"/>
              </a:rPr>
              <a:t>lettura per </a:t>
            </a:r>
            <a:r>
              <a:rPr lang="it-IT" sz="2000" b="1" dirty="0">
                <a:solidFill>
                  <a:schemeClr val="bg1"/>
                </a:solidFill>
                <a:latin typeface="Arial" pitchFamily="34" charset="0"/>
                <a:cs typeface="Arial" pitchFamily="34" charset="0"/>
              </a:rPr>
              <a:t>comprendere quanto sia </a:t>
            </a:r>
            <a:r>
              <a:rPr lang="it-IT" sz="2000" b="1" dirty="0" smtClean="0">
                <a:solidFill>
                  <a:srgbClr val="FFFF00"/>
                </a:solidFill>
                <a:latin typeface="Arial" pitchFamily="34" charset="0"/>
                <a:cs typeface="Arial" pitchFamily="34" charset="0"/>
              </a:rPr>
              <a:t>IMPORTANTE E DIRIMENTE STRUTTURARE UN SETTING DI APPRENDIMENTO LABORATORIALE, COOPERATIVO E COSTRUTTIVO.</a:t>
            </a:r>
            <a:endParaRPr lang="it-IT" sz="2000" b="1" dirty="0">
              <a:solidFill>
                <a:srgbClr val="FFFF00"/>
              </a:solidFill>
              <a:latin typeface="Arial" pitchFamily="34" charset="0"/>
              <a:cs typeface="Arial" pitchFamily="34" charset="0"/>
            </a:endParaRPr>
          </a:p>
        </p:txBody>
      </p:sp>
      <p:pic>
        <p:nvPicPr>
          <p:cNvPr id="3" name="Picture 6" descr="Risultati immagini per miu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010" y="5229200"/>
            <a:ext cx="4800533" cy="1628800"/>
          </a:xfrm>
          <a:prstGeom prst="rect">
            <a:avLst/>
          </a:prstGeom>
          <a:noFill/>
          <a:extLst>
            <a:ext uri="{909E8E84-426E-40DD-AFC4-6F175D3DCCD1}">
              <a14:hiddenFill xmlns:a14="http://schemas.microsoft.com/office/drawing/2010/main">
                <a:solidFill>
                  <a:srgbClr val="FFFFFF"/>
                </a:solidFill>
              </a14:hiddenFill>
            </a:ext>
          </a:extLst>
        </p:spPr>
      </p:pic>
      <p:pic>
        <p:nvPicPr>
          <p:cNvPr id="15362" name="Picture 2" descr="Risultati immagini per cooperative lear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6804" y="2708920"/>
            <a:ext cx="7584843" cy="3816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8132" y="2708920"/>
            <a:ext cx="13729525" cy="3046988"/>
          </a:xfrm>
          <a:prstGeom prst="rect">
            <a:avLst/>
          </a:prstGeom>
          <a:solidFill>
            <a:schemeClr val="tx1"/>
          </a:solidFill>
        </p:spPr>
        <p:txBody>
          <a:bodyPr wrap="square">
            <a:spAutoFit/>
          </a:bodyPr>
          <a:lstStyle/>
          <a:p>
            <a:pPr algn="just"/>
            <a:r>
              <a:rPr lang="it-IT" sz="2400" b="1" dirty="0">
                <a:solidFill>
                  <a:schemeClr val="bg1"/>
                </a:solidFill>
                <a:latin typeface="Arial" pitchFamily="34" charset="0"/>
                <a:cs typeface="Arial" pitchFamily="34" charset="0"/>
              </a:rPr>
              <a:t>Per aiutare gli studenti nel loro percorso di crescita motivazionale, una prima cosa da fare è </a:t>
            </a:r>
            <a:r>
              <a:rPr lang="it-IT" sz="2400" b="1" dirty="0">
                <a:solidFill>
                  <a:srgbClr val="FFFF00"/>
                </a:solidFill>
                <a:latin typeface="Arial" pitchFamily="34" charset="0"/>
                <a:cs typeface="Arial" pitchFamily="34" charset="0"/>
              </a:rPr>
              <a:t>capire </a:t>
            </a:r>
            <a:r>
              <a:rPr lang="it-IT" sz="2400" b="1" dirty="0" smtClean="0">
                <a:solidFill>
                  <a:srgbClr val="FFFF00"/>
                </a:solidFill>
                <a:latin typeface="Arial" pitchFamily="34" charset="0"/>
                <a:cs typeface="Arial" pitchFamily="34" charset="0"/>
              </a:rPr>
              <a:t>le ragioni </a:t>
            </a:r>
            <a:r>
              <a:rPr lang="it-IT" sz="2400" b="1" dirty="0">
                <a:solidFill>
                  <a:srgbClr val="FFFF00"/>
                </a:solidFill>
                <a:latin typeface="Arial" pitchFamily="34" charset="0"/>
                <a:cs typeface="Arial" pitchFamily="34" charset="0"/>
              </a:rPr>
              <a:t>individuali e sociali della demotivazione scolastica</a:t>
            </a:r>
            <a:r>
              <a:rPr lang="it-IT" sz="2400" b="1" dirty="0">
                <a:solidFill>
                  <a:schemeClr val="bg1"/>
                </a:solidFill>
                <a:latin typeface="Arial" pitchFamily="34" charset="0"/>
                <a:cs typeface="Arial" pitchFamily="34" charset="0"/>
              </a:rPr>
              <a:t>, </a:t>
            </a:r>
            <a:r>
              <a:rPr lang="it-IT" sz="2400" b="1" dirty="0" err="1">
                <a:solidFill>
                  <a:schemeClr val="bg1"/>
                </a:solidFill>
                <a:latin typeface="Arial" pitchFamily="34" charset="0"/>
                <a:cs typeface="Arial" pitchFamily="34" charset="0"/>
              </a:rPr>
              <a:t>perchè</a:t>
            </a:r>
            <a:r>
              <a:rPr lang="it-IT" sz="2400" b="1" dirty="0">
                <a:solidFill>
                  <a:schemeClr val="bg1"/>
                </a:solidFill>
                <a:latin typeface="Arial" pitchFamily="34" charset="0"/>
                <a:cs typeface="Arial" pitchFamily="34" charset="0"/>
              </a:rPr>
              <a:t> anche la demotivazione ha </a:t>
            </a:r>
            <a:r>
              <a:rPr lang="it-IT" sz="2400" b="1" dirty="0" smtClean="0">
                <a:solidFill>
                  <a:schemeClr val="bg1"/>
                </a:solidFill>
                <a:latin typeface="Arial" pitchFamily="34" charset="0"/>
                <a:cs typeface="Arial" pitchFamily="34" charset="0"/>
              </a:rPr>
              <a:t>una sua </a:t>
            </a:r>
            <a:r>
              <a:rPr lang="it-IT" sz="2400" b="1" dirty="0">
                <a:solidFill>
                  <a:schemeClr val="bg1"/>
                </a:solidFill>
                <a:latin typeface="Arial" pitchFamily="34" charset="0"/>
                <a:cs typeface="Arial" pitchFamily="34" charset="0"/>
              </a:rPr>
              <a:t>base razionale, le sue ragioni, i suoi diritti di cittadinanza. </a:t>
            </a:r>
            <a:endParaRPr lang="it-IT" sz="2400" b="1" dirty="0" smtClean="0">
              <a:solidFill>
                <a:schemeClr val="bg1"/>
              </a:solidFill>
              <a:latin typeface="Arial" pitchFamily="34" charset="0"/>
              <a:cs typeface="Arial" pitchFamily="34" charset="0"/>
            </a:endParaRPr>
          </a:p>
          <a:p>
            <a:pPr algn="just"/>
            <a:endParaRPr lang="it-IT" sz="2400" b="1" dirty="0">
              <a:solidFill>
                <a:schemeClr val="bg1"/>
              </a:solidFill>
              <a:latin typeface="Arial" pitchFamily="34" charset="0"/>
              <a:cs typeface="Arial" pitchFamily="34" charset="0"/>
            </a:endParaRPr>
          </a:p>
          <a:p>
            <a:pPr algn="just"/>
            <a:r>
              <a:rPr lang="it-IT" sz="2400" b="1" dirty="0" smtClean="0">
                <a:solidFill>
                  <a:schemeClr val="bg1"/>
                </a:solidFill>
                <a:latin typeface="Arial" pitchFamily="34" charset="0"/>
                <a:cs typeface="Arial" pitchFamily="34" charset="0"/>
              </a:rPr>
              <a:t>La </a:t>
            </a:r>
            <a:r>
              <a:rPr lang="it-IT" sz="2400" b="1" dirty="0">
                <a:solidFill>
                  <a:schemeClr val="bg1"/>
                </a:solidFill>
                <a:latin typeface="Arial" pitchFamily="34" charset="0"/>
                <a:cs typeface="Arial" pitchFamily="34" charset="0"/>
              </a:rPr>
              <a:t>demotivazione è, infatti, </a:t>
            </a:r>
            <a:r>
              <a:rPr lang="it-IT" sz="2400" b="1" dirty="0" smtClean="0">
                <a:solidFill>
                  <a:schemeClr val="bg1"/>
                </a:solidFill>
                <a:latin typeface="Arial" pitchFamily="34" charset="0"/>
                <a:cs typeface="Arial" pitchFamily="34" charset="0"/>
              </a:rPr>
              <a:t>quasi sempre </a:t>
            </a:r>
            <a:r>
              <a:rPr lang="it-IT" sz="2400" b="1" dirty="0">
                <a:solidFill>
                  <a:schemeClr val="bg1"/>
                </a:solidFill>
                <a:latin typeface="Arial" pitchFamily="34" charset="0"/>
                <a:cs typeface="Arial" pitchFamily="34" charset="0"/>
              </a:rPr>
              <a:t>profondamente motivata. Lo studente demotivato segue una sua logica, un suo percorso </a:t>
            </a:r>
            <a:r>
              <a:rPr lang="it-IT" sz="2400" b="1" dirty="0" smtClean="0">
                <a:solidFill>
                  <a:schemeClr val="bg1"/>
                </a:solidFill>
                <a:latin typeface="Arial" pitchFamily="34" charset="0"/>
                <a:cs typeface="Arial" pitchFamily="34" charset="0"/>
              </a:rPr>
              <a:t>di valutazione </a:t>
            </a:r>
            <a:r>
              <a:rPr lang="it-IT" sz="2400" b="1" dirty="0">
                <a:solidFill>
                  <a:schemeClr val="bg1"/>
                </a:solidFill>
                <a:latin typeface="Arial" pitchFamily="34" charset="0"/>
                <a:cs typeface="Arial" pitchFamily="34" charset="0"/>
              </a:rPr>
              <a:t>costi-benefici: </a:t>
            </a:r>
            <a:r>
              <a:rPr lang="it-IT" sz="2400" b="1" dirty="0">
                <a:solidFill>
                  <a:srgbClr val="FFFF00"/>
                </a:solidFill>
                <a:latin typeface="Arial" pitchFamily="34" charset="0"/>
                <a:cs typeface="Arial" pitchFamily="34" charset="0"/>
              </a:rPr>
              <a:t>esistono ragioni individuali, familiari, socio-ambientali, storiche</a:t>
            </a:r>
            <a:r>
              <a:rPr lang="it-IT" sz="2400" b="1" dirty="0">
                <a:solidFill>
                  <a:schemeClr val="bg1"/>
                </a:solidFill>
                <a:latin typeface="Arial" pitchFamily="34" charset="0"/>
                <a:cs typeface="Arial" pitchFamily="34" charset="0"/>
              </a:rPr>
              <a:t> (</a:t>
            </a:r>
            <a:r>
              <a:rPr lang="it-IT" sz="2400" b="1" dirty="0" smtClean="0">
                <a:solidFill>
                  <a:schemeClr val="bg1"/>
                </a:solidFill>
                <a:latin typeface="Arial" pitchFamily="34" charset="0"/>
                <a:cs typeface="Arial" pitchFamily="34" charset="0"/>
              </a:rPr>
              <a:t>la scuola </a:t>
            </a:r>
            <a:r>
              <a:rPr lang="it-IT" sz="2400" b="1" dirty="0">
                <a:solidFill>
                  <a:schemeClr val="bg1"/>
                </a:solidFill>
                <a:latin typeface="Arial" pitchFamily="34" charset="0"/>
                <a:cs typeface="Arial" pitchFamily="34" charset="0"/>
              </a:rPr>
              <a:t>si dimostra incapace di garantire un futuro lavorativo).</a:t>
            </a:r>
          </a:p>
        </p:txBody>
      </p:sp>
      <p:pic>
        <p:nvPicPr>
          <p:cNvPr id="2050" name="Picture 2" descr="Risultati immagini per motivazione a scuola"/>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88132" y="116632"/>
            <a:ext cx="8128000" cy="2592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57364" y="214291"/>
            <a:ext cx="10586432" cy="461665"/>
          </a:xfrm>
          <a:prstGeom prst="rect">
            <a:avLst/>
          </a:prstGeom>
        </p:spPr>
        <p:txBody>
          <a:bodyPr wrap="square">
            <a:spAutoFit/>
          </a:bodyPr>
          <a:lstStyle/>
          <a:p>
            <a:pPr algn="ctr"/>
            <a:r>
              <a:rPr lang="it-IT" sz="2400" b="1" dirty="0">
                <a:latin typeface="Arial" pitchFamily="34" charset="0"/>
                <a:cs typeface="Arial" pitchFamily="34" charset="0"/>
              </a:rPr>
              <a:t>INDICAZIONI PER IL SETTING </a:t>
            </a:r>
            <a:r>
              <a:rPr lang="it-IT" sz="2400" b="1" dirty="0" err="1">
                <a:latin typeface="Arial" pitchFamily="34" charset="0"/>
                <a:cs typeface="Arial" pitchFamily="34" charset="0"/>
              </a:rPr>
              <a:t>DI</a:t>
            </a:r>
            <a:r>
              <a:rPr lang="it-IT" sz="2400" b="1" dirty="0">
                <a:latin typeface="Arial" pitchFamily="34" charset="0"/>
                <a:cs typeface="Arial" pitchFamily="34" charset="0"/>
              </a:rPr>
              <a:t> APPRENDIMENTO</a:t>
            </a:r>
            <a:endParaRPr lang="it-IT" sz="2400" dirty="0">
              <a:latin typeface="Arial" pitchFamily="34" charset="0"/>
              <a:cs typeface="Arial" pitchFamily="34"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3531906691"/>
              </p:ext>
            </p:extLst>
          </p:nvPr>
        </p:nvGraphicFramePr>
        <p:xfrm>
          <a:off x="247602" y="857232"/>
          <a:ext cx="13839327" cy="5669280"/>
        </p:xfrm>
        <a:graphic>
          <a:graphicData uri="http://schemas.openxmlformats.org/drawingml/2006/table">
            <a:tbl>
              <a:tblPr firstRow="1" bandRow="1">
                <a:tableStyleId>{5C22544A-7EE6-4342-B048-85BDC9FD1C3A}</a:tableStyleId>
              </a:tblPr>
              <a:tblGrid>
                <a:gridCol w="6075803"/>
                <a:gridCol w="7763524"/>
              </a:tblGrid>
              <a:tr h="1785950">
                <a:tc>
                  <a:txBody>
                    <a:bodyPr/>
                    <a:lstStyle/>
                    <a:p>
                      <a:pPr algn="ctr"/>
                      <a:r>
                        <a:rPr lang="it-IT" sz="2000" b="1" kern="1200" baseline="0" dirty="0" smtClean="0">
                          <a:solidFill>
                            <a:srgbClr val="FFFF00"/>
                          </a:solidFill>
                          <a:latin typeface="Arial" pitchFamily="34" charset="0"/>
                          <a:ea typeface="+mn-ea"/>
                          <a:cs typeface="Arial" pitchFamily="34" charset="0"/>
                        </a:rPr>
                        <a:t>USO FLESSIBILE DEGLI SPAZI</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lt1"/>
                          </a:solidFill>
                          <a:latin typeface="Arial" pitchFamily="34" charset="0"/>
                          <a:ea typeface="+mn-ea"/>
                          <a:cs typeface="Arial" pitchFamily="34" charset="0"/>
                        </a:rPr>
                        <a:t>Organizzare e sfruttare l’aula scolastica come un ambiente flessibile e modificabile, non rigido. </a:t>
                      </a:r>
                    </a:p>
                    <a:p>
                      <a:pPr algn="ctr"/>
                      <a:r>
                        <a:rPr lang="it-IT" sz="2000" b="1" kern="1200" baseline="0" dirty="0" smtClean="0">
                          <a:solidFill>
                            <a:schemeClr val="lt1"/>
                          </a:solidFill>
                          <a:latin typeface="Arial" pitchFamily="34" charset="0"/>
                          <a:ea typeface="+mn-ea"/>
                          <a:cs typeface="Arial" pitchFamily="34" charset="0"/>
                        </a:rPr>
                        <a:t>Utilizzare il più possibile gli spazi</a:t>
                      </a:r>
                    </a:p>
                    <a:p>
                      <a:pPr algn="ctr"/>
                      <a:r>
                        <a:rPr lang="it-IT" sz="2000" b="1" kern="1200" baseline="0" dirty="0" smtClean="0">
                          <a:solidFill>
                            <a:schemeClr val="lt1"/>
                          </a:solidFill>
                          <a:latin typeface="Arial" pitchFamily="34" charset="0"/>
                          <a:ea typeface="+mn-ea"/>
                          <a:cs typeface="Arial" pitchFamily="34" charset="0"/>
                        </a:rPr>
                        <a:t>laboratoriali, tecnici, all’aria aperta, le aule</a:t>
                      </a:r>
                    </a:p>
                    <a:p>
                      <a:pPr algn="ctr"/>
                      <a:r>
                        <a:rPr lang="it-IT" sz="2000" b="1" kern="1200" baseline="0" dirty="0" smtClean="0">
                          <a:solidFill>
                            <a:schemeClr val="lt1"/>
                          </a:solidFill>
                          <a:latin typeface="Arial" pitchFamily="34" charset="0"/>
                          <a:ea typeface="+mn-ea"/>
                          <a:cs typeface="Arial" pitchFamily="34" charset="0"/>
                        </a:rPr>
                        <a:t>informatica, la biblioteca, eventuali spazi</a:t>
                      </a:r>
                    </a:p>
                    <a:p>
                      <a:pPr algn="ctr"/>
                      <a:r>
                        <a:rPr lang="it-IT" sz="2000" b="1" kern="1200" baseline="0" dirty="0" smtClean="0">
                          <a:solidFill>
                            <a:schemeClr val="lt1"/>
                          </a:solidFill>
                          <a:latin typeface="Arial" pitchFamily="34" charset="0"/>
                          <a:ea typeface="+mn-ea"/>
                          <a:cs typeface="Arial" pitchFamily="34" charset="0"/>
                        </a:rPr>
                        <a:t>teatrali (o usarne altri come tali),  aule musicali ecc.</a:t>
                      </a:r>
                      <a:endParaRPr lang="it-IT" sz="2000" b="1" dirty="0">
                        <a:latin typeface="Arial" pitchFamily="34" charset="0"/>
                        <a:cs typeface="Arial" pitchFamily="34" charset="0"/>
                      </a:endParaRPr>
                    </a:p>
                  </a:txBody>
                  <a:tcPr marL="144019" marR="144019">
                    <a:solidFill>
                      <a:schemeClr val="tx1"/>
                    </a:solidFill>
                  </a:tcPr>
                </a:tc>
              </a:tr>
              <a:tr h="1162653">
                <a:tc>
                  <a:txBody>
                    <a:bodyPr/>
                    <a:lstStyle/>
                    <a:p>
                      <a:pPr algn="ctr"/>
                      <a:r>
                        <a:rPr lang="it-IT" sz="2000" b="1" kern="1200" baseline="0" dirty="0" smtClean="0">
                          <a:solidFill>
                            <a:srgbClr val="FFFF00"/>
                          </a:solidFill>
                          <a:latin typeface="Arial" pitchFamily="34" charset="0"/>
                          <a:ea typeface="+mn-ea"/>
                          <a:cs typeface="Arial" pitchFamily="34" charset="0"/>
                        </a:rPr>
                        <a:t>VALORIZZARE L’ESPERIENZA E</a:t>
                      </a:r>
                    </a:p>
                    <a:p>
                      <a:pPr algn="ctr"/>
                      <a:r>
                        <a:rPr lang="it-IT" sz="2000" b="1" kern="1200" baseline="0" dirty="0" smtClean="0">
                          <a:solidFill>
                            <a:srgbClr val="FFFF00"/>
                          </a:solidFill>
                          <a:latin typeface="Arial" pitchFamily="34" charset="0"/>
                          <a:ea typeface="+mn-ea"/>
                          <a:cs typeface="Arial" pitchFamily="34" charset="0"/>
                        </a:rPr>
                        <a:t>LE CONOSCENZE DEGLI ALUNNI</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2000" b="1" kern="1200" baseline="0" dirty="0" smtClean="0">
                          <a:solidFill>
                            <a:schemeClr val="bg1"/>
                          </a:solidFill>
                          <a:latin typeface="Arial" pitchFamily="34" charset="0"/>
                          <a:ea typeface="+mn-ea"/>
                          <a:cs typeface="Arial" pitchFamily="34" charset="0"/>
                        </a:rPr>
                        <a:t>Valorizzare ciò che sono e ciò che sanno e sanno fare gli alunni non è soltanto una strategia “furba” per coinvolgerli e ottenere la loro adesione, è piuttosto una precondizione essenziale all’apprendimento e garantisce innovazione continua anche per l’insegnante: ciascun alunno rappresenta una risorsa.</a:t>
                      </a:r>
                    </a:p>
                    <a:p>
                      <a:pPr algn="ctr"/>
                      <a:r>
                        <a:rPr lang="it-IT" sz="2000" b="1" kern="1200" baseline="0" dirty="0" smtClean="0">
                          <a:solidFill>
                            <a:schemeClr val="bg1"/>
                          </a:solidFill>
                          <a:latin typeface="Arial" pitchFamily="34" charset="0"/>
                          <a:ea typeface="+mn-ea"/>
                          <a:cs typeface="Arial" pitchFamily="34" charset="0"/>
                        </a:rPr>
                        <a:t>Attraverso le nuove tecnologie di informazione</a:t>
                      </a:r>
                    </a:p>
                    <a:p>
                      <a:pPr algn="ctr"/>
                      <a:r>
                        <a:rPr lang="it-IT" sz="2000" b="1" kern="1200" baseline="0" dirty="0" smtClean="0">
                          <a:solidFill>
                            <a:schemeClr val="bg1"/>
                          </a:solidFill>
                          <a:latin typeface="Arial" pitchFamily="34" charset="0"/>
                          <a:ea typeface="+mn-ea"/>
                          <a:cs typeface="Arial" pitchFamily="34" charset="0"/>
                        </a:rPr>
                        <a:t>e comunicazione, gli alunni mettono in gioco</a:t>
                      </a:r>
                    </a:p>
                    <a:p>
                      <a:pPr algn="ctr"/>
                      <a:r>
                        <a:rPr lang="it-IT" sz="2000" b="1" kern="1200" baseline="0" dirty="0" smtClean="0">
                          <a:solidFill>
                            <a:schemeClr val="bg1"/>
                          </a:solidFill>
                          <a:latin typeface="Arial" pitchFamily="34" charset="0"/>
                          <a:ea typeface="+mn-ea"/>
                          <a:cs typeface="Arial" pitchFamily="34" charset="0"/>
                        </a:rPr>
                        <a:t>sentimenti, emozioni, attese, informazioni,</a:t>
                      </a:r>
                    </a:p>
                    <a:p>
                      <a:pPr algn="ctr"/>
                      <a:r>
                        <a:rPr lang="it-IT" sz="2000" b="1" kern="1200" baseline="0" dirty="0" smtClean="0">
                          <a:solidFill>
                            <a:schemeClr val="bg1"/>
                          </a:solidFill>
                          <a:latin typeface="Arial" pitchFamily="34" charset="0"/>
                          <a:ea typeface="+mn-ea"/>
                          <a:cs typeface="Arial" pitchFamily="34" charset="0"/>
                        </a:rPr>
                        <a:t>abilità, modalità di apprendimento, di cui</a:t>
                      </a:r>
                    </a:p>
                    <a:p>
                      <a:pPr algn="ctr"/>
                      <a:r>
                        <a:rPr lang="it-IT" sz="2000" b="1" kern="1200" baseline="0" dirty="0" smtClean="0">
                          <a:solidFill>
                            <a:schemeClr val="bg1"/>
                          </a:solidFill>
                          <a:latin typeface="Arial" pitchFamily="34" charset="0"/>
                          <a:ea typeface="+mn-ea"/>
                          <a:cs typeface="Arial" pitchFamily="34" charset="0"/>
                        </a:rPr>
                        <a:t>vanno favoriti l’espressione, l’esplorazione, la</a:t>
                      </a:r>
                    </a:p>
                    <a:p>
                      <a:pPr algn="ctr"/>
                      <a:r>
                        <a:rPr lang="it-IT" sz="2000" b="1" kern="1200" baseline="0" dirty="0" err="1" smtClean="0">
                          <a:solidFill>
                            <a:schemeClr val="bg1"/>
                          </a:solidFill>
                          <a:latin typeface="Arial" pitchFamily="34" charset="0"/>
                          <a:ea typeface="+mn-ea"/>
                          <a:cs typeface="Arial" pitchFamily="34" charset="0"/>
                        </a:rPr>
                        <a:t>problematizzazione</a:t>
                      </a:r>
                      <a:r>
                        <a:rPr lang="it-IT" sz="2000" b="1" kern="1200" baseline="0" dirty="0" smtClean="0">
                          <a:solidFill>
                            <a:schemeClr val="bg1"/>
                          </a:solidFill>
                          <a:latin typeface="Arial" pitchFamily="34" charset="0"/>
                          <a:ea typeface="+mn-ea"/>
                          <a:cs typeface="Arial" pitchFamily="34" charset="0"/>
                        </a:rPr>
                        <a:t> e il recupero valorizzante.</a:t>
                      </a:r>
                      <a:endParaRPr lang="it-IT" sz="2000" b="1" dirty="0">
                        <a:solidFill>
                          <a:schemeClr val="bg1"/>
                        </a:solidFill>
                        <a:latin typeface="Arial" pitchFamily="34" charset="0"/>
                        <a:cs typeface="Arial" pitchFamily="34" charset="0"/>
                      </a:endParaRPr>
                    </a:p>
                  </a:txBody>
                  <a:tcPr marL="144019" marR="144019">
                    <a:solidFill>
                      <a:schemeClr val="tx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1362469857"/>
              </p:ext>
            </p:extLst>
          </p:nvPr>
        </p:nvGraphicFramePr>
        <p:xfrm>
          <a:off x="216124" y="669021"/>
          <a:ext cx="13839327" cy="5974080"/>
        </p:xfrm>
        <a:graphic>
          <a:graphicData uri="http://schemas.openxmlformats.org/drawingml/2006/table">
            <a:tbl>
              <a:tblPr firstRow="1" bandRow="1">
                <a:tableStyleId>{5C22544A-7EE6-4342-B048-85BDC9FD1C3A}</a:tableStyleId>
              </a:tblPr>
              <a:tblGrid>
                <a:gridCol w="5729162"/>
                <a:gridCol w="8110165"/>
              </a:tblGrid>
              <a:tr h="370840">
                <a:tc>
                  <a:txBody>
                    <a:bodyPr/>
                    <a:lstStyle/>
                    <a:p>
                      <a:pPr algn="ctr"/>
                      <a:r>
                        <a:rPr lang="it-IT" sz="2000" b="1" kern="1200" baseline="0" dirty="0" smtClean="0">
                          <a:solidFill>
                            <a:srgbClr val="FFFF00"/>
                          </a:solidFill>
                          <a:latin typeface="Arial" pitchFamily="34" charset="0"/>
                          <a:ea typeface="+mn-ea"/>
                          <a:cs typeface="Arial" pitchFamily="34" charset="0"/>
                        </a:rPr>
                        <a:t>FAVORIRE L’ESPLORAZIONE E</a:t>
                      </a:r>
                    </a:p>
                    <a:p>
                      <a:pPr algn="ctr"/>
                      <a:r>
                        <a:rPr lang="it-IT" sz="2000" b="1" kern="1200" baseline="0" dirty="0" smtClean="0">
                          <a:solidFill>
                            <a:srgbClr val="FFFF00"/>
                          </a:solidFill>
                          <a:latin typeface="Arial" pitchFamily="34" charset="0"/>
                          <a:ea typeface="+mn-ea"/>
                          <a:cs typeface="Arial" pitchFamily="34" charset="0"/>
                        </a:rPr>
                        <a:t>LA SCOPERTA</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just"/>
                      <a:r>
                        <a:rPr lang="it-IT" sz="2000" b="1" kern="1200" baseline="0" dirty="0" smtClean="0">
                          <a:solidFill>
                            <a:schemeClr val="lt1"/>
                          </a:solidFill>
                          <a:latin typeface="Arial" pitchFamily="34" charset="0"/>
                          <a:ea typeface="+mn-ea"/>
                          <a:cs typeface="Arial" pitchFamily="34" charset="0"/>
                        </a:rPr>
                        <a:t>Favorire la passione per l’apprendimento attraverso esperienze che consentano di sperimentare il gusto della ricerca, della scoperta, della </a:t>
                      </a:r>
                      <a:r>
                        <a:rPr lang="it-IT" sz="2000" b="1" kern="1200" baseline="0" dirty="0" err="1" smtClean="0">
                          <a:solidFill>
                            <a:schemeClr val="lt1"/>
                          </a:solidFill>
                          <a:latin typeface="Arial" pitchFamily="34" charset="0"/>
                          <a:ea typeface="+mn-ea"/>
                          <a:cs typeface="Arial" pitchFamily="34" charset="0"/>
                        </a:rPr>
                        <a:t>problematizzazione</a:t>
                      </a:r>
                      <a:r>
                        <a:rPr lang="it-IT" sz="2000" b="1" kern="1200" baseline="0" dirty="0" smtClean="0">
                          <a:solidFill>
                            <a:schemeClr val="lt1"/>
                          </a:solidFill>
                          <a:latin typeface="Arial" pitchFamily="34" charset="0"/>
                          <a:ea typeface="+mn-ea"/>
                          <a:cs typeface="Arial" pitchFamily="34" charset="0"/>
                        </a:rPr>
                        <a:t>.</a:t>
                      </a:r>
                    </a:p>
                    <a:p>
                      <a:pPr algn="just"/>
                      <a:endParaRPr lang="it-IT" sz="2000" b="1" kern="1200" baseline="0" dirty="0" smtClean="0">
                        <a:solidFill>
                          <a:schemeClr val="lt1"/>
                        </a:solidFill>
                        <a:latin typeface="Arial" pitchFamily="34" charset="0"/>
                        <a:ea typeface="+mn-ea"/>
                        <a:cs typeface="Arial" pitchFamily="34" charset="0"/>
                      </a:endParaRPr>
                    </a:p>
                    <a:p>
                      <a:pPr algn="just"/>
                      <a:r>
                        <a:rPr lang="it-IT" sz="2000" b="1" kern="1200" baseline="0" dirty="0" smtClean="0">
                          <a:solidFill>
                            <a:schemeClr val="lt1"/>
                          </a:solidFill>
                          <a:latin typeface="Arial" pitchFamily="34" charset="0"/>
                          <a:ea typeface="+mn-ea"/>
                          <a:cs typeface="Arial" pitchFamily="34" charset="0"/>
                        </a:rPr>
                        <a:t>Individuare problemi, fare domande, mettere in discussione quanto già si conosce aiuta a percorrere itinerari originali, a costruire piste personali e collettive di indagine, ad appropriarsi del proprio itinerario </a:t>
                      </a:r>
                      <a:r>
                        <a:rPr lang="it-IT" sz="2000" b="1" kern="1200" baseline="0" dirty="0" err="1" smtClean="0">
                          <a:solidFill>
                            <a:schemeClr val="lt1"/>
                          </a:solidFill>
                          <a:latin typeface="Arial" pitchFamily="34" charset="0"/>
                          <a:ea typeface="+mn-ea"/>
                          <a:cs typeface="Arial" pitchFamily="34" charset="0"/>
                        </a:rPr>
                        <a:t>apprenditivo</a:t>
                      </a:r>
                      <a:endParaRPr lang="it-IT" sz="2000" dirty="0">
                        <a:solidFill>
                          <a:schemeClr val="bg1"/>
                        </a:solidFill>
                        <a:latin typeface="Arial" pitchFamily="34" charset="0"/>
                        <a:cs typeface="Arial" pitchFamily="34" charset="0"/>
                      </a:endParaRPr>
                    </a:p>
                  </a:txBody>
                  <a:tcPr marL="144019" marR="144019">
                    <a:solidFill>
                      <a:schemeClr val="tx1"/>
                    </a:solidFill>
                  </a:tcPr>
                </a:tc>
              </a:tr>
              <a:tr h="370840">
                <a:tc>
                  <a:txBody>
                    <a:bodyPr/>
                    <a:lstStyle/>
                    <a:p>
                      <a:pPr algn="ctr"/>
                      <a:r>
                        <a:rPr lang="it-IT" sz="2000" b="1" kern="1200" baseline="0" dirty="0" smtClean="0">
                          <a:solidFill>
                            <a:srgbClr val="FFFF00"/>
                          </a:solidFill>
                          <a:latin typeface="Arial" pitchFamily="34" charset="0"/>
                          <a:ea typeface="+mn-ea"/>
                          <a:cs typeface="Arial" pitchFamily="34" charset="0"/>
                        </a:rPr>
                        <a:t>INCORAGGIARE L’APPRENDIMENTO</a:t>
                      </a:r>
                    </a:p>
                    <a:p>
                      <a:pPr algn="ctr"/>
                      <a:r>
                        <a:rPr lang="it-IT" sz="2000" b="1" kern="1200" baseline="0" dirty="0" smtClean="0">
                          <a:solidFill>
                            <a:srgbClr val="FFFF00"/>
                          </a:solidFill>
                          <a:latin typeface="Arial" pitchFamily="34" charset="0"/>
                          <a:ea typeface="+mn-ea"/>
                          <a:cs typeface="Arial" pitchFamily="34" charset="0"/>
                        </a:rPr>
                        <a:t>COLLABORATIVO</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just"/>
                      <a:r>
                        <a:rPr lang="it-IT" sz="2000" b="1" kern="1200" baseline="0" dirty="0" smtClean="0">
                          <a:solidFill>
                            <a:schemeClr val="bg1"/>
                          </a:solidFill>
                          <a:latin typeface="Arial" pitchFamily="34" charset="0"/>
                          <a:ea typeface="+mn-ea"/>
                          <a:cs typeface="Arial" pitchFamily="34" charset="0"/>
                        </a:rPr>
                        <a:t>Incoraggiare aiuto reciproco, apprendimento tra pari, apprendimento collaborativo al fine di incrementare i livelli di apprendimento e  ridurre i gap. </a:t>
                      </a:r>
                    </a:p>
                    <a:p>
                      <a:pPr algn="just"/>
                      <a:endParaRPr lang="it-IT" sz="2000" b="1" kern="1200" baseline="0" dirty="0" smtClean="0">
                        <a:solidFill>
                          <a:schemeClr val="bg1"/>
                        </a:solidFill>
                        <a:latin typeface="Arial" pitchFamily="34" charset="0"/>
                        <a:ea typeface="+mn-ea"/>
                        <a:cs typeface="Arial" pitchFamily="34" charset="0"/>
                      </a:endParaRPr>
                    </a:p>
                    <a:p>
                      <a:pPr algn="just"/>
                      <a:r>
                        <a:rPr lang="it-IT" sz="2000" b="1" kern="1200" baseline="0" dirty="0" smtClean="0">
                          <a:solidFill>
                            <a:schemeClr val="bg1"/>
                          </a:solidFill>
                          <a:latin typeface="Arial" pitchFamily="34" charset="0"/>
                          <a:ea typeface="+mn-ea"/>
                          <a:cs typeface="Arial" pitchFamily="34" charset="0"/>
                        </a:rPr>
                        <a:t>L’apprendimento non è soltanto questione individuale e la costruzione di gruppi di lavoro (interclasse, con alunni di età differenti, di composizione eterogenea) che utilizzino anche le nuove tecnologie per costruire nuove conoscenze, per fare ricerca, per stabilire contatti   con coetanei di differenti paesi costituisce una vera e propria risorsa, oggi essenziale all’apprendimento.</a:t>
                      </a:r>
                      <a:endParaRPr lang="it-IT" sz="2000" b="1" dirty="0">
                        <a:solidFill>
                          <a:schemeClr val="bg1"/>
                        </a:solidFill>
                        <a:latin typeface="Arial" pitchFamily="34" charset="0"/>
                        <a:cs typeface="Arial" pitchFamily="34" charset="0"/>
                      </a:endParaRPr>
                    </a:p>
                  </a:txBody>
                  <a:tcPr marL="144019" marR="144019">
                    <a:solidFill>
                      <a:schemeClr val="tx1"/>
                    </a:solidFill>
                  </a:tcPr>
                </a:tc>
              </a:tr>
            </a:tbl>
          </a:graphicData>
        </a:graphic>
      </p:graphicFrame>
      <p:sp>
        <p:nvSpPr>
          <p:cNvPr id="3" name="Rettangolo 2"/>
          <p:cNvSpPr/>
          <p:nvPr/>
        </p:nvSpPr>
        <p:spPr>
          <a:xfrm>
            <a:off x="2075781" y="207356"/>
            <a:ext cx="10559217" cy="461665"/>
          </a:xfrm>
          <a:prstGeom prst="rect">
            <a:avLst/>
          </a:prstGeom>
        </p:spPr>
        <p:txBody>
          <a:bodyPr wrap="square">
            <a:spAutoFit/>
          </a:bodyPr>
          <a:lstStyle/>
          <a:p>
            <a:pPr algn="ctr"/>
            <a:r>
              <a:rPr lang="it-IT" sz="2400" b="1" dirty="0">
                <a:latin typeface="Arial" pitchFamily="34" charset="0"/>
                <a:cs typeface="Arial" pitchFamily="34" charset="0"/>
              </a:rPr>
              <a:t>INDICAZIONI PER IL SETTING </a:t>
            </a:r>
            <a:r>
              <a:rPr lang="it-IT" sz="2400" b="1" dirty="0" err="1">
                <a:latin typeface="Arial" pitchFamily="34" charset="0"/>
                <a:cs typeface="Arial" pitchFamily="34" charset="0"/>
              </a:rPr>
              <a:t>DI</a:t>
            </a:r>
            <a:r>
              <a:rPr lang="it-IT" sz="2400" b="1" dirty="0">
                <a:latin typeface="Arial" pitchFamily="34" charset="0"/>
                <a:cs typeface="Arial" pitchFamily="34" charset="0"/>
              </a:rPr>
              <a:t> APPRENDIMENTO</a:t>
            </a:r>
            <a:endParaRPr lang="it-IT"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292380730"/>
              </p:ext>
            </p:extLst>
          </p:nvPr>
        </p:nvGraphicFramePr>
        <p:xfrm>
          <a:off x="247602" y="642918"/>
          <a:ext cx="13839327" cy="5120640"/>
        </p:xfrm>
        <a:graphic>
          <a:graphicData uri="http://schemas.openxmlformats.org/drawingml/2006/table">
            <a:tbl>
              <a:tblPr firstRow="1" bandRow="1">
                <a:tableStyleId>{5C22544A-7EE6-4342-B048-85BDC9FD1C3A}</a:tableStyleId>
              </a:tblPr>
              <a:tblGrid>
                <a:gridCol w="5369122"/>
                <a:gridCol w="8470205"/>
              </a:tblGrid>
              <a:tr h="370840">
                <a:tc>
                  <a:txBody>
                    <a:bodyPr/>
                    <a:lstStyle/>
                    <a:p>
                      <a:pPr algn="ctr"/>
                      <a:r>
                        <a:rPr lang="it-IT" sz="2000" b="1" kern="1200" baseline="0" dirty="0" smtClean="0">
                          <a:solidFill>
                            <a:srgbClr val="FFFF00"/>
                          </a:solidFill>
                          <a:latin typeface="Arial" pitchFamily="34" charset="0"/>
                          <a:ea typeface="+mn-ea"/>
                          <a:cs typeface="Arial" pitchFamily="34" charset="0"/>
                        </a:rPr>
                        <a:t>Promuovere la consapevolezza</a:t>
                      </a:r>
                    </a:p>
                    <a:p>
                      <a:pPr algn="ctr"/>
                      <a:r>
                        <a:rPr lang="it-IT" sz="2000" b="1" kern="1200" baseline="0" dirty="0" smtClean="0">
                          <a:solidFill>
                            <a:srgbClr val="FFFF00"/>
                          </a:solidFill>
                          <a:latin typeface="Arial" pitchFamily="34" charset="0"/>
                          <a:ea typeface="+mn-ea"/>
                          <a:cs typeface="Arial" pitchFamily="34" charset="0"/>
                        </a:rPr>
                        <a:t>del proprio modo di apprendere</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1800" b="1" kern="1200" baseline="0" dirty="0" smtClean="0">
                          <a:solidFill>
                            <a:schemeClr val="lt1"/>
                          </a:solidFill>
                          <a:latin typeface="Arial" pitchFamily="34" charset="0"/>
                          <a:ea typeface="+mn-ea"/>
                          <a:cs typeface="Arial" pitchFamily="34" charset="0"/>
                        </a:rPr>
                        <a:t>“Imparare a imparare”: è una delle competenze più importanti e, in un contesto di apprendimento, è la </a:t>
                      </a:r>
                      <a:r>
                        <a:rPr lang="it-IT" sz="1800" b="1" kern="1200" baseline="0" dirty="0" err="1" smtClean="0">
                          <a:solidFill>
                            <a:schemeClr val="lt1"/>
                          </a:solidFill>
                          <a:latin typeface="Arial" pitchFamily="34" charset="0"/>
                          <a:ea typeface="+mn-ea"/>
                          <a:cs typeface="Arial" pitchFamily="34" charset="0"/>
                        </a:rPr>
                        <a:t>metacompetenza</a:t>
                      </a:r>
                      <a:r>
                        <a:rPr lang="it-IT" sz="1800" b="1" kern="1200" baseline="0" dirty="0" smtClean="0">
                          <a:solidFill>
                            <a:schemeClr val="lt1"/>
                          </a:solidFill>
                          <a:latin typeface="Arial" pitchFamily="34" charset="0"/>
                          <a:ea typeface="+mn-ea"/>
                          <a:cs typeface="Arial" pitchFamily="34" charset="0"/>
                        </a:rPr>
                        <a:t> per eccellenza, regolativa di tutte le altre.  </a:t>
                      </a:r>
                    </a:p>
                    <a:p>
                      <a:pPr algn="ctr"/>
                      <a:endParaRPr lang="it-IT" sz="1800" b="1" kern="1200" baseline="0" dirty="0" smtClean="0">
                        <a:solidFill>
                          <a:schemeClr val="lt1"/>
                        </a:solidFill>
                        <a:latin typeface="Arial" pitchFamily="34" charset="0"/>
                        <a:ea typeface="+mn-ea"/>
                        <a:cs typeface="Arial" pitchFamily="34" charset="0"/>
                      </a:endParaRPr>
                    </a:p>
                    <a:p>
                      <a:pPr algn="ctr"/>
                      <a:r>
                        <a:rPr lang="it-IT" sz="1800" b="1" kern="1200" baseline="0" dirty="0" smtClean="0">
                          <a:solidFill>
                            <a:schemeClr val="lt1"/>
                          </a:solidFill>
                          <a:latin typeface="Arial" pitchFamily="34" charset="0"/>
                          <a:ea typeface="+mn-ea"/>
                          <a:cs typeface="Arial" pitchFamily="34" charset="0"/>
                        </a:rPr>
                        <a:t>La conoscenza delle proprie difficoltà, dei propri insuccessi ed errori, delle strategie utilizzate per superarli, dei propri</a:t>
                      </a:r>
                    </a:p>
                    <a:p>
                      <a:pPr algn="ctr"/>
                      <a:r>
                        <a:rPr lang="it-IT" sz="1800" b="1" kern="1200" baseline="0" dirty="0" smtClean="0">
                          <a:solidFill>
                            <a:schemeClr val="lt1"/>
                          </a:solidFill>
                          <a:latin typeface="Arial" pitchFamily="34" charset="0"/>
                          <a:ea typeface="+mn-ea"/>
                          <a:cs typeface="Arial" pitchFamily="34" charset="0"/>
                        </a:rPr>
                        <a:t>punti di forza supporta ciascun alunno nel riconoscere la propria peculiare modalità di apprendere e lo rende capace di sviluppare una progressiva autonomia nello studio.</a:t>
                      </a:r>
                    </a:p>
                    <a:p>
                      <a:pPr algn="ctr"/>
                      <a:r>
                        <a:rPr lang="it-IT" sz="1800" b="1" kern="1200" baseline="0" dirty="0" smtClean="0">
                          <a:solidFill>
                            <a:schemeClr val="lt1"/>
                          </a:solidFill>
                          <a:latin typeface="Arial" pitchFamily="34" charset="0"/>
                          <a:ea typeface="+mn-ea"/>
                          <a:cs typeface="Arial" pitchFamily="34" charset="0"/>
                        </a:rPr>
                        <a:t>Impegnare ogni allievo nella costruzione attiva del proprio sapere è precondizione dell’apprendimento significativo</a:t>
                      </a:r>
                      <a:endParaRPr lang="it-IT" dirty="0">
                        <a:solidFill>
                          <a:schemeClr val="bg1"/>
                        </a:solidFill>
                        <a:latin typeface="Arial" pitchFamily="34" charset="0"/>
                        <a:cs typeface="Arial" pitchFamily="34" charset="0"/>
                      </a:endParaRPr>
                    </a:p>
                  </a:txBody>
                  <a:tcPr marL="144019" marR="144019">
                    <a:solidFill>
                      <a:srgbClr val="002060"/>
                    </a:solidFill>
                  </a:tcPr>
                </a:tc>
              </a:tr>
              <a:tr h="370840">
                <a:tc>
                  <a:txBody>
                    <a:bodyPr/>
                    <a:lstStyle/>
                    <a:p>
                      <a:pPr algn="ctr"/>
                      <a:r>
                        <a:rPr lang="it-IT" sz="2000" b="1" kern="1200" baseline="0" dirty="0" smtClean="0">
                          <a:solidFill>
                            <a:srgbClr val="FFFF00"/>
                          </a:solidFill>
                          <a:latin typeface="Arial" pitchFamily="34" charset="0"/>
                          <a:ea typeface="+mn-ea"/>
                          <a:cs typeface="Arial" pitchFamily="34" charset="0"/>
                        </a:rPr>
                        <a:t>Realizzare attività didattiche</a:t>
                      </a:r>
                    </a:p>
                    <a:p>
                      <a:pPr algn="ctr"/>
                      <a:r>
                        <a:rPr lang="it-IT" sz="2000" b="1" kern="1200" baseline="0" dirty="0" smtClean="0">
                          <a:solidFill>
                            <a:srgbClr val="FFFF00"/>
                          </a:solidFill>
                          <a:latin typeface="Arial" pitchFamily="34" charset="0"/>
                          <a:ea typeface="+mn-ea"/>
                          <a:cs typeface="Arial" pitchFamily="34" charset="0"/>
                        </a:rPr>
                        <a:t>in forma di laboratorio</a:t>
                      </a:r>
                      <a:endParaRPr lang="it-IT" sz="2000" b="1" dirty="0">
                        <a:solidFill>
                          <a:srgbClr val="FFFF00"/>
                        </a:solidFill>
                        <a:latin typeface="Arial" pitchFamily="34" charset="0"/>
                        <a:cs typeface="Arial" pitchFamily="34" charset="0"/>
                      </a:endParaRPr>
                    </a:p>
                  </a:txBody>
                  <a:tcPr marL="144019" marR="144019">
                    <a:solidFill>
                      <a:srgbClr val="C00000"/>
                    </a:solidFill>
                  </a:tcPr>
                </a:tc>
                <a:tc>
                  <a:txBody>
                    <a:bodyPr/>
                    <a:lstStyle/>
                    <a:p>
                      <a:pPr algn="ctr"/>
                      <a:r>
                        <a:rPr lang="it-IT" sz="1800" b="1" kern="1200" baseline="0" dirty="0" smtClean="0">
                          <a:solidFill>
                            <a:schemeClr val="bg1"/>
                          </a:solidFill>
                          <a:latin typeface="Arial" pitchFamily="34" charset="0"/>
                          <a:ea typeface="+mn-ea"/>
                          <a:cs typeface="Arial" pitchFamily="34" charset="0"/>
                        </a:rPr>
                        <a:t>Promuovere forme </a:t>
                      </a:r>
                      <a:r>
                        <a:rPr lang="it-IT" sz="1800" b="1" kern="1200" baseline="0" dirty="0" err="1" smtClean="0">
                          <a:solidFill>
                            <a:schemeClr val="bg1"/>
                          </a:solidFill>
                          <a:latin typeface="Arial" pitchFamily="34" charset="0"/>
                          <a:ea typeface="+mn-ea"/>
                          <a:cs typeface="Arial" pitchFamily="34" charset="0"/>
                        </a:rPr>
                        <a:t>laboratoriali</a:t>
                      </a:r>
                      <a:r>
                        <a:rPr lang="it-IT" sz="1800" b="1" kern="1200" baseline="0" dirty="0" smtClean="0">
                          <a:solidFill>
                            <a:schemeClr val="bg1"/>
                          </a:solidFill>
                          <a:latin typeface="Arial" pitchFamily="34" charset="0"/>
                          <a:ea typeface="+mn-ea"/>
                          <a:cs typeface="Arial" pitchFamily="34" charset="0"/>
                        </a:rPr>
                        <a:t> di didattica</a:t>
                      </a:r>
                    </a:p>
                    <a:p>
                      <a:pPr algn="ctr"/>
                      <a:r>
                        <a:rPr lang="it-IT" sz="1800" b="1" kern="1200" baseline="0" dirty="0" smtClean="0">
                          <a:solidFill>
                            <a:schemeClr val="bg1"/>
                          </a:solidFill>
                          <a:latin typeface="Arial" pitchFamily="34" charset="0"/>
                          <a:ea typeface="+mn-ea"/>
                          <a:cs typeface="Arial" pitchFamily="34" charset="0"/>
                        </a:rPr>
                        <a:t>(interne ed esterne alla scuola) che favoriscano</a:t>
                      </a:r>
                    </a:p>
                    <a:p>
                      <a:pPr algn="ctr"/>
                      <a:r>
                        <a:rPr lang="it-IT" sz="1800" b="1" kern="1200" baseline="0" dirty="0" smtClean="0">
                          <a:solidFill>
                            <a:schemeClr val="bg1"/>
                          </a:solidFill>
                          <a:latin typeface="Arial" pitchFamily="34" charset="0"/>
                          <a:ea typeface="+mn-ea"/>
                          <a:cs typeface="Arial" pitchFamily="34" charset="0"/>
                        </a:rPr>
                        <a:t>il dialogo, la riflessione e l’operatività rispetto a</a:t>
                      </a:r>
                    </a:p>
                    <a:p>
                      <a:pPr algn="ctr"/>
                      <a:r>
                        <a:rPr lang="it-IT" sz="1800" b="1" kern="1200" baseline="0" dirty="0" smtClean="0">
                          <a:solidFill>
                            <a:schemeClr val="bg1"/>
                          </a:solidFill>
                          <a:latin typeface="Arial" pitchFamily="34" charset="0"/>
                          <a:ea typeface="+mn-ea"/>
                          <a:cs typeface="Arial" pitchFamily="34" charset="0"/>
                        </a:rPr>
                        <a:t>quanto si va apprendendo, coinvolgano</a:t>
                      </a:r>
                    </a:p>
                    <a:p>
                      <a:pPr algn="ctr"/>
                      <a:r>
                        <a:rPr lang="it-IT" sz="1800" b="1" kern="1200" baseline="0" dirty="0" smtClean="0">
                          <a:solidFill>
                            <a:schemeClr val="bg1"/>
                          </a:solidFill>
                          <a:latin typeface="Arial" pitchFamily="34" charset="0"/>
                          <a:ea typeface="+mn-ea"/>
                          <a:cs typeface="Arial" pitchFamily="34" charset="0"/>
                        </a:rPr>
                        <a:t>efficacemente gli alunni nel pensare,</a:t>
                      </a:r>
                    </a:p>
                    <a:p>
                      <a:pPr algn="ctr"/>
                      <a:r>
                        <a:rPr lang="it-IT" sz="1800" b="1" kern="1200" baseline="0" dirty="0" smtClean="0">
                          <a:solidFill>
                            <a:schemeClr val="bg1"/>
                          </a:solidFill>
                          <a:latin typeface="Arial" pitchFamily="34" charset="0"/>
                          <a:ea typeface="+mn-ea"/>
                          <a:cs typeface="Arial" pitchFamily="34" charset="0"/>
                        </a:rPr>
                        <a:t>realizzare e valutare le attività vissute in modo</a:t>
                      </a:r>
                    </a:p>
                    <a:p>
                      <a:pPr algn="ctr"/>
                      <a:r>
                        <a:rPr lang="it-IT" sz="1800" b="1" kern="1200" baseline="0" dirty="0" smtClean="0">
                          <a:solidFill>
                            <a:schemeClr val="bg1"/>
                          </a:solidFill>
                          <a:latin typeface="Arial" pitchFamily="34" charset="0"/>
                          <a:ea typeface="+mn-ea"/>
                          <a:cs typeface="Arial" pitchFamily="34" charset="0"/>
                        </a:rPr>
                        <a:t>condiviso e partecipato con gli altri</a:t>
                      </a:r>
                      <a:endParaRPr lang="it-IT" sz="1800" b="1" dirty="0">
                        <a:solidFill>
                          <a:schemeClr val="bg1"/>
                        </a:solidFill>
                        <a:latin typeface="Arial" pitchFamily="34" charset="0"/>
                        <a:cs typeface="Arial" pitchFamily="34" charset="0"/>
                      </a:endParaRPr>
                    </a:p>
                  </a:txBody>
                  <a:tcPr marL="144019" marR="144019">
                    <a:solidFill>
                      <a:schemeClr val="tx1"/>
                    </a:solidFill>
                  </a:tcPr>
                </a:tc>
              </a:tr>
            </a:tbl>
          </a:graphicData>
        </a:graphic>
      </p:graphicFrame>
      <p:sp>
        <p:nvSpPr>
          <p:cNvPr id="3" name="Rettangolo 2"/>
          <p:cNvSpPr/>
          <p:nvPr/>
        </p:nvSpPr>
        <p:spPr>
          <a:xfrm>
            <a:off x="1962114" y="142853"/>
            <a:ext cx="11035471" cy="461665"/>
          </a:xfrm>
          <a:prstGeom prst="rect">
            <a:avLst/>
          </a:prstGeom>
        </p:spPr>
        <p:txBody>
          <a:bodyPr wrap="square">
            <a:spAutoFit/>
          </a:bodyPr>
          <a:lstStyle/>
          <a:p>
            <a:pPr algn="ctr"/>
            <a:r>
              <a:rPr lang="it-IT" sz="2400" b="1" dirty="0">
                <a:latin typeface="Arial" pitchFamily="34" charset="0"/>
                <a:cs typeface="Arial" pitchFamily="34" charset="0"/>
              </a:rPr>
              <a:t>INDICAZIONI PER IL SETTING </a:t>
            </a:r>
            <a:r>
              <a:rPr lang="it-IT" sz="2400" b="1" dirty="0" err="1">
                <a:latin typeface="Arial" pitchFamily="34" charset="0"/>
                <a:cs typeface="Arial" pitchFamily="34" charset="0"/>
              </a:rPr>
              <a:t>DI</a:t>
            </a:r>
            <a:r>
              <a:rPr lang="it-IT" sz="2400" b="1" dirty="0">
                <a:latin typeface="Arial" pitchFamily="34" charset="0"/>
                <a:cs typeface="Arial" pitchFamily="34" charset="0"/>
              </a:rPr>
              <a:t> APPRENDIMENTO</a:t>
            </a:r>
            <a:endParaRPr lang="it-IT"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ttangolo 3"/>
          <p:cNvSpPr>
            <a:spLocks noChangeArrowheads="1"/>
          </p:cNvSpPr>
          <p:nvPr/>
        </p:nvSpPr>
        <p:spPr bwMode="auto">
          <a:xfrm>
            <a:off x="1444804" y="1124744"/>
            <a:ext cx="115932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altLang="it-IT" sz="3600" b="1" dirty="0" smtClean="0">
                <a:solidFill>
                  <a:srgbClr val="FF0000"/>
                </a:solidFill>
                <a:latin typeface="Arial" pitchFamily="34" charset="0"/>
                <a:cs typeface="Arial" pitchFamily="34" charset="0"/>
              </a:rPr>
              <a:t>LA MOTIVAZIONE NON E' TUTTO: </a:t>
            </a:r>
          </a:p>
          <a:p>
            <a:pPr algn="ctr"/>
            <a:endParaRPr lang="it-IT" altLang="it-IT" sz="3600" b="1" dirty="0">
              <a:solidFill>
                <a:srgbClr val="FF0000"/>
              </a:solidFill>
              <a:latin typeface="Arial" pitchFamily="34" charset="0"/>
              <a:cs typeface="Arial" pitchFamily="34" charset="0"/>
            </a:endParaRPr>
          </a:p>
          <a:p>
            <a:pPr algn="ctr"/>
            <a:r>
              <a:rPr lang="it-IT" altLang="it-IT" sz="3600" b="1" dirty="0" smtClean="0">
                <a:solidFill>
                  <a:srgbClr val="000000"/>
                </a:solidFill>
                <a:latin typeface="Arial" pitchFamily="34" charset="0"/>
                <a:cs typeface="Arial" pitchFamily="34" charset="0"/>
              </a:rPr>
              <a:t>LA MOTIVAZIONE, DA SOLA, NON È ELEMENTO SUFFICIENTE AD ASSICURARE IL SUCCESSO FORMATIVO. </a:t>
            </a:r>
          </a:p>
          <a:p>
            <a:pPr algn="ctr"/>
            <a:endParaRPr lang="it-IT" altLang="it-IT" sz="3600" b="1" dirty="0" smtClean="0">
              <a:solidFill>
                <a:srgbClr val="000000"/>
              </a:solidFill>
              <a:latin typeface="Arial" pitchFamily="34" charset="0"/>
              <a:cs typeface="Arial" pitchFamily="34" charset="0"/>
            </a:endParaRPr>
          </a:p>
          <a:p>
            <a:pPr algn="ctr"/>
            <a:r>
              <a:rPr lang="it-IT" altLang="it-IT" sz="3600" b="1" dirty="0" smtClean="0">
                <a:solidFill>
                  <a:srgbClr val="000000"/>
                </a:solidFill>
                <a:latin typeface="Arial" pitchFamily="34" charset="0"/>
                <a:cs typeface="Arial" pitchFamily="34" charset="0"/>
              </a:rPr>
              <a:t>ALTRO ELEMENTO IMPORTANTE È AVERE UN BUON </a:t>
            </a:r>
            <a:r>
              <a:rPr lang="it-IT" altLang="it-IT" sz="3600" b="1" dirty="0" smtClean="0">
                <a:solidFill>
                  <a:srgbClr val="FF0000"/>
                </a:solidFill>
                <a:latin typeface="Arial" pitchFamily="34" charset="0"/>
                <a:cs typeface="Arial" pitchFamily="34" charset="0"/>
              </a:rPr>
              <a:t>METODO DI STUDIO</a:t>
            </a:r>
            <a:r>
              <a:rPr lang="it-IT" altLang="it-IT" sz="3600" b="1" dirty="0" smtClean="0">
                <a:solidFill>
                  <a:srgbClr val="000000"/>
                </a:solidFill>
                <a:latin typeface="Arial" pitchFamily="34" charset="0"/>
                <a:cs typeface="Arial" pitchFamily="34" charset="0"/>
              </a:rPr>
              <a:t>.</a:t>
            </a:r>
          </a:p>
        </p:txBody>
      </p:sp>
    </p:spTree>
    <p:extLst>
      <p:ext uri="{BB962C8B-B14F-4D97-AF65-F5344CB8AC3E}">
        <p14:creationId xmlns:p14="http://schemas.microsoft.com/office/powerpoint/2010/main" val="2514377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8132" y="759857"/>
            <a:ext cx="8736971" cy="3785652"/>
          </a:xfrm>
          <a:prstGeom prst="rect">
            <a:avLst/>
          </a:prstGeom>
          <a:solidFill>
            <a:srgbClr val="002060"/>
          </a:solidFill>
        </p:spPr>
        <p:txBody>
          <a:bodyPr wrap="square">
            <a:spAutoFit/>
          </a:bodyPr>
          <a:lstStyle/>
          <a:p>
            <a:pPr marL="342900" indent="-342900">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indifferenza </a:t>
            </a:r>
            <a:r>
              <a:rPr lang="it-IT" sz="2400" b="1" dirty="0">
                <a:solidFill>
                  <a:schemeClr val="bg1"/>
                </a:solidFill>
                <a:latin typeface="Arial" pitchFamily="34" charset="0"/>
                <a:cs typeface="Arial" pitchFamily="34" charset="0"/>
              </a:rPr>
              <a:t>alle regole</a:t>
            </a:r>
          </a:p>
          <a:p>
            <a:pPr marL="342900" indent="-342900">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iperattività</a:t>
            </a:r>
            <a:endParaRPr lang="it-IT" sz="2400" b="1" dirty="0">
              <a:solidFill>
                <a:schemeClr val="bg1"/>
              </a:solidFill>
              <a:latin typeface="Arial" pitchFamily="34" charset="0"/>
              <a:cs typeface="Arial" pitchFamily="34" charset="0"/>
            </a:endParaRPr>
          </a:p>
          <a:p>
            <a:pPr marL="342900" indent="-342900">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tossicodipendenze</a:t>
            </a:r>
            <a:endParaRPr lang="it-IT" sz="2400" b="1" dirty="0">
              <a:solidFill>
                <a:schemeClr val="bg1"/>
              </a:solidFill>
              <a:latin typeface="Arial" pitchFamily="34" charset="0"/>
              <a:cs typeface="Arial" pitchFamily="34" charset="0"/>
            </a:endParaRPr>
          </a:p>
          <a:p>
            <a:pPr marL="342900" indent="-342900" algn="just">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bullismo </a:t>
            </a:r>
            <a:r>
              <a:rPr lang="it-IT" sz="2400" b="1" dirty="0">
                <a:solidFill>
                  <a:schemeClr val="bg1"/>
                </a:solidFill>
                <a:latin typeface="Arial" pitchFamily="34" charset="0"/>
                <a:cs typeface="Arial" pitchFamily="34" charset="0"/>
              </a:rPr>
              <a:t>e condotte antisociali</a:t>
            </a:r>
          </a:p>
          <a:p>
            <a:pPr marL="342900" indent="-342900" algn="just">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difficoltà </a:t>
            </a:r>
            <a:r>
              <a:rPr lang="it-IT" sz="2400" b="1" dirty="0">
                <a:solidFill>
                  <a:schemeClr val="bg1"/>
                </a:solidFill>
                <a:latin typeface="Arial" pitchFamily="34" charset="0"/>
                <a:cs typeface="Arial" pitchFamily="34" charset="0"/>
              </a:rPr>
              <a:t>a gestire il tempo </a:t>
            </a:r>
            <a:r>
              <a:rPr lang="it-IT" sz="2400" b="1" dirty="0" smtClean="0">
                <a:solidFill>
                  <a:schemeClr val="bg1"/>
                </a:solidFill>
                <a:latin typeface="Arial" pitchFamily="34" charset="0"/>
                <a:cs typeface="Arial" pitchFamily="34" charset="0"/>
              </a:rPr>
              <a:t>libero</a:t>
            </a:r>
          </a:p>
          <a:p>
            <a:pPr marL="342900" indent="-342900" algn="just">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ridotta </a:t>
            </a:r>
            <a:r>
              <a:rPr lang="it-IT" sz="2400" b="1" dirty="0">
                <a:solidFill>
                  <a:schemeClr val="bg1"/>
                </a:solidFill>
                <a:latin typeface="Arial" pitchFamily="34" charset="0"/>
                <a:cs typeface="Arial" pitchFamily="34" charset="0"/>
              </a:rPr>
              <a:t>capacità esplorativa ed elaborativa</a:t>
            </a:r>
          </a:p>
          <a:p>
            <a:pPr marL="342900" indent="-342900" algn="just">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difficoltà </a:t>
            </a:r>
            <a:r>
              <a:rPr lang="it-IT" sz="2400" b="1" dirty="0" err="1">
                <a:solidFill>
                  <a:schemeClr val="bg1"/>
                </a:solidFill>
                <a:latin typeface="Arial" pitchFamily="34" charset="0"/>
                <a:cs typeface="Arial" pitchFamily="34" charset="0"/>
              </a:rPr>
              <a:t>attentive</a:t>
            </a:r>
            <a:endParaRPr lang="it-IT" sz="2400" b="1" dirty="0">
              <a:solidFill>
                <a:schemeClr val="bg1"/>
              </a:solidFill>
              <a:latin typeface="Arial" pitchFamily="34" charset="0"/>
              <a:cs typeface="Arial" pitchFamily="34" charset="0"/>
            </a:endParaRPr>
          </a:p>
          <a:p>
            <a:pPr marL="342900" indent="-342900" algn="just">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inadeguata </a:t>
            </a:r>
            <a:r>
              <a:rPr lang="it-IT" sz="2400" b="1" dirty="0">
                <a:solidFill>
                  <a:schemeClr val="bg1"/>
                </a:solidFill>
                <a:latin typeface="Arial" pitchFamily="34" charset="0"/>
                <a:cs typeface="Arial" pitchFamily="34" charset="0"/>
              </a:rPr>
              <a:t>capacità di resilienza e fragile percezione di autoefficacia</a:t>
            </a:r>
          </a:p>
          <a:p>
            <a:pPr marL="342900" indent="-342900" algn="just">
              <a:buClr>
                <a:srgbClr val="FFFF00"/>
              </a:buClr>
              <a:buSzPct val="150000"/>
              <a:buFont typeface="Symbol" pitchFamily="18" charset="2"/>
              <a:buChar char=""/>
            </a:pPr>
            <a:r>
              <a:rPr lang="it-IT" sz="2400" b="1" dirty="0" smtClean="0">
                <a:solidFill>
                  <a:schemeClr val="bg1"/>
                </a:solidFill>
                <a:latin typeface="Arial" pitchFamily="34" charset="0"/>
                <a:cs typeface="Arial" pitchFamily="34" charset="0"/>
              </a:rPr>
              <a:t>analfabetismo </a:t>
            </a:r>
            <a:r>
              <a:rPr lang="it-IT" sz="2400" b="1" dirty="0">
                <a:solidFill>
                  <a:schemeClr val="bg1"/>
                </a:solidFill>
                <a:latin typeface="Arial" pitchFamily="34" charset="0"/>
                <a:cs typeface="Arial" pitchFamily="34" charset="0"/>
              </a:rPr>
              <a:t>emotivo (</a:t>
            </a:r>
            <a:r>
              <a:rPr lang="it-IT" sz="2400" b="1" dirty="0" err="1">
                <a:solidFill>
                  <a:schemeClr val="bg1"/>
                </a:solidFill>
                <a:latin typeface="Arial" pitchFamily="34" charset="0"/>
                <a:cs typeface="Arial" pitchFamily="34" charset="0"/>
              </a:rPr>
              <a:t>Galimberti</a:t>
            </a:r>
            <a:r>
              <a:rPr lang="it-IT" sz="2400" b="1" dirty="0" smtClean="0">
                <a:solidFill>
                  <a:schemeClr val="bg1"/>
                </a:solidFill>
                <a:latin typeface="Arial" pitchFamily="34" charset="0"/>
                <a:cs typeface="Arial" pitchFamily="34" charset="0"/>
              </a:rPr>
              <a:t>)</a:t>
            </a:r>
            <a:endParaRPr lang="it-IT" sz="2400" b="1" dirty="0">
              <a:solidFill>
                <a:schemeClr val="bg1"/>
              </a:solidFill>
              <a:latin typeface="Arial" pitchFamily="34" charset="0"/>
              <a:cs typeface="Arial" pitchFamily="34" charset="0"/>
            </a:endParaRPr>
          </a:p>
        </p:txBody>
      </p:sp>
      <p:sp>
        <p:nvSpPr>
          <p:cNvPr id="3" name="Rettangolo 2"/>
          <p:cNvSpPr/>
          <p:nvPr/>
        </p:nvSpPr>
        <p:spPr>
          <a:xfrm>
            <a:off x="1472912" y="5157192"/>
            <a:ext cx="11905323" cy="1200329"/>
          </a:xfrm>
          <a:prstGeom prst="rect">
            <a:avLst/>
          </a:prstGeom>
          <a:solidFill>
            <a:srgbClr val="C00000"/>
          </a:solidFill>
        </p:spPr>
        <p:txBody>
          <a:bodyPr wrap="square">
            <a:spAutoFit/>
          </a:bodyPr>
          <a:lstStyle/>
          <a:p>
            <a:pPr algn="ctr"/>
            <a:r>
              <a:rPr lang="it-IT" sz="2400" b="1" dirty="0">
                <a:solidFill>
                  <a:schemeClr val="bg1"/>
                </a:solidFill>
                <a:latin typeface="Arial" pitchFamily="34" charset="0"/>
                <a:cs typeface="Arial" pitchFamily="34" charset="0"/>
              </a:rPr>
              <a:t>La demotivazione scolastica ha un costo sociale enorme, </a:t>
            </a:r>
            <a:r>
              <a:rPr lang="it-IT" sz="2400" b="1" dirty="0" err="1">
                <a:solidFill>
                  <a:schemeClr val="bg1"/>
                </a:solidFill>
                <a:latin typeface="Arial" pitchFamily="34" charset="0"/>
                <a:cs typeface="Arial" pitchFamily="34" charset="0"/>
              </a:rPr>
              <a:t>perchè</a:t>
            </a:r>
            <a:r>
              <a:rPr lang="it-IT" sz="2400" b="1" dirty="0">
                <a:solidFill>
                  <a:schemeClr val="bg1"/>
                </a:solidFill>
                <a:latin typeface="Arial" pitchFamily="34" charset="0"/>
                <a:cs typeface="Arial" pitchFamily="34" charset="0"/>
              </a:rPr>
              <a:t> produce fragilità culturale </a:t>
            </a:r>
            <a:r>
              <a:rPr lang="it-IT" sz="2400" b="1" dirty="0" smtClean="0">
                <a:solidFill>
                  <a:schemeClr val="bg1"/>
                </a:solidFill>
                <a:latin typeface="Arial" pitchFamily="34" charset="0"/>
                <a:cs typeface="Arial" pitchFamily="34" charset="0"/>
              </a:rPr>
              <a:t>e fenomeni </a:t>
            </a:r>
            <a:r>
              <a:rPr lang="it-IT" sz="2400" b="1" dirty="0">
                <a:solidFill>
                  <a:schemeClr val="bg1"/>
                </a:solidFill>
                <a:latin typeface="Arial" pitchFamily="34" charset="0"/>
                <a:cs typeface="Arial" pitchFamily="34" charset="0"/>
              </a:rPr>
              <a:t>di disagio e devianza </a:t>
            </a:r>
            <a:endParaRPr lang="it-IT" sz="2400" b="1" dirty="0" smtClean="0">
              <a:solidFill>
                <a:schemeClr val="bg1"/>
              </a:solidFill>
              <a:latin typeface="Arial" pitchFamily="34" charset="0"/>
              <a:cs typeface="Arial" pitchFamily="34" charset="0"/>
            </a:endParaRPr>
          </a:p>
          <a:p>
            <a:pPr algn="ctr"/>
            <a:r>
              <a:rPr lang="it-IT" sz="2400" b="1" dirty="0" smtClean="0">
                <a:solidFill>
                  <a:srgbClr val="FFFF00"/>
                </a:solidFill>
                <a:latin typeface="Arial" pitchFamily="34" charset="0"/>
                <a:cs typeface="Arial" pitchFamily="34" charset="0"/>
              </a:rPr>
              <a:t>(</a:t>
            </a:r>
            <a:r>
              <a:rPr lang="it-IT" sz="2400" b="1" dirty="0">
                <a:solidFill>
                  <a:srgbClr val="FFFF00"/>
                </a:solidFill>
                <a:latin typeface="Arial" pitchFamily="34" charset="0"/>
                <a:cs typeface="Arial" pitchFamily="34" charset="0"/>
              </a:rPr>
              <a:t>costo sociale dell'inadeguatezza)</a:t>
            </a:r>
            <a:r>
              <a:rPr lang="it-IT" sz="2400" b="1" dirty="0">
                <a:solidFill>
                  <a:schemeClr val="bg1"/>
                </a:solidFill>
                <a:latin typeface="Arial" pitchFamily="34" charset="0"/>
                <a:cs typeface="Arial" pitchFamily="34" charset="0"/>
              </a:rPr>
              <a:t>.</a:t>
            </a:r>
          </a:p>
        </p:txBody>
      </p:sp>
      <p:sp>
        <p:nvSpPr>
          <p:cNvPr id="4" name="Rettangolo 3"/>
          <p:cNvSpPr/>
          <p:nvPr/>
        </p:nvSpPr>
        <p:spPr>
          <a:xfrm>
            <a:off x="3955613" y="253098"/>
            <a:ext cx="6939921" cy="461665"/>
          </a:xfrm>
          <a:prstGeom prst="rect">
            <a:avLst/>
          </a:prstGeom>
        </p:spPr>
        <p:txBody>
          <a:bodyPr wrap="square">
            <a:spAutoFit/>
          </a:bodyPr>
          <a:lstStyle/>
          <a:p>
            <a:r>
              <a:rPr lang="it-IT" sz="2400" b="1" dirty="0" smtClean="0">
                <a:solidFill>
                  <a:prstClr val="black"/>
                </a:solidFill>
                <a:latin typeface="Arial" pitchFamily="34" charset="0"/>
                <a:cs typeface="Arial" pitchFamily="34" charset="0"/>
              </a:rPr>
              <a:t>RAGIONI DELLA DEMOTIVAZIONE</a:t>
            </a:r>
            <a:endParaRPr lang="it-IT" sz="2400" b="1" dirty="0">
              <a:latin typeface="Arial" pitchFamily="34" charset="0"/>
              <a:cs typeface="Arial" pitchFamily="34" charset="0"/>
            </a:endParaRPr>
          </a:p>
        </p:txBody>
      </p:sp>
      <p:pic>
        <p:nvPicPr>
          <p:cNvPr id="3074" name="Picture 2" descr="Risultati immagini per de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1114" y="759857"/>
            <a:ext cx="4257121" cy="415498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75039" y="404665"/>
            <a:ext cx="8158043" cy="1015663"/>
          </a:xfrm>
          <a:prstGeom prst="rect">
            <a:avLst/>
          </a:prstGeom>
          <a:solidFill>
            <a:schemeClr val="tx1"/>
          </a:solidFill>
        </p:spPr>
        <p:txBody>
          <a:bodyPr wrap="square">
            <a:spAutoFit/>
          </a:bodyPr>
          <a:lstStyle/>
          <a:p>
            <a:pPr algn="just"/>
            <a:r>
              <a:rPr lang="it-IT" sz="2000" b="1" dirty="0">
                <a:solidFill>
                  <a:schemeClr val="bg1"/>
                </a:solidFill>
                <a:latin typeface="Arial" pitchFamily="34" charset="0"/>
                <a:cs typeface="Arial" pitchFamily="34" charset="0"/>
              </a:rPr>
              <a:t>Non è facile dare una </a:t>
            </a:r>
            <a:r>
              <a:rPr lang="it-IT" sz="2000" b="1" dirty="0" smtClean="0">
                <a:solidFill>
                  <a:schemeClr val="bg1"/>
                </a:solidFill>
                <a:latin typeface="Arial" pitchFamily="34" charset="0"/>
                <a:cs typeface="Arial" pitchFamily="34" charset="0"/>
              </a:rPr>
              <a:t>definizione</a:t>
            </a:r>
            <a:r>
              <a:rPr lang="it-IT" sz="2000" b="1" dirty="0">
                <a:solidFill>
                  <a:schemeClr val="bg1"/>
                </a:solidFill>
                <a:latin typeface="Arial" pitchFamily="34" charset="0"/>
                <a:cs typeface="Arial" pitchFamily="34" charset="0"/>
              </a:rPr>
              <a:t> </a:t>
            </a:r>
            <a:r>
              <a:rPr lang="it-IT" sz="2000" b="1" dirty="0" smtClean="0">
                <a:solidFill>
                  <a:schemeClr val="bg1"/>
                </a:solidFill>
                <a:latin typeface="Arial" pitchFamily="34" charset="0"/>
                <a:cs typeface="Arial" pitchFamily="34" charset="0"/>
              </a:rPr>
              <a:t>del </a:t>
            </a:r>
            <a:r>
              <a:rPr lang="it-IT" sz="2000" b="1" dirty="0">
                <a:solidFill>
                  <a:schemeClr val="bg1"/>
                </a:solidFill>
                <a:latin typeface="Arial" pitchFamily="34" charset="0"/>
                <a:cs typeface="Arial" pitchFamily="34" charset="0"/>
              </a:rPr>
              <a:t>concetto di motivazione </a:t>
            </a:r>
            <a:r>
              <a:rPr lang="it-IT" sz="2000" b="1" dirty="0" err="1">
                <a:solidFill>
                  <a:schemeClr val="bg1"/>
                </a:solidFill>
                <a:latin typeface="Arial" pitchFamily="34" charset="0"/>
                <a:cs typeface="Arial" pitchFamily="34" charset="0"/>
              </a:rPr>
              <a:t>perchè</a:t>
            </a:r>
            <a:r>
              <a:rPr lang="it-IT" sz="2000" b="1" dirty="0">
                <a:solidFill>
                  <a:schemeClr val="bg1"/>
                </a:solidFill>
                <a:latin typeface="Arial" pitchFamily="34" charset="0"/>
                <a:cs typeface="Arial" pitchFamily="34" charset="0"/>
              </a:rPr>
              <a:t> è un insieme di fattori che ci consentono di individuare obiettivi </a:t>
            </a:r>
            <a:r>
              <a:rPr lang="it-IT" sz="2000" b="1" dirty="0" smtClean="0">
                <a:solidFill>
                  <a:schemeClr val="bg1"/>
                </a:solidFill>
                <a:latin typeface="Arial" pitchFamily="34" charset="0"/>
                <a:cs typeface="Arial" pitchFamily="34" charset="0"/>
              </a:rPr>
              <a:t>e di </a:t>
            </a:r>
            <a:r>
              <a:rPr lang="it-IT" sz="2000" b="1" dirty="0">
                <a:solidFill>
                  <a:schemeClr val="bg1"/>
                </a:solidFill>
                <a:latin typeface="Arial" pitchFamily="34" charset="0"/>
                <a:cs typeface="Arial" pitchFamily="34" charset="0"/>
              </a:rPr>
              <a:t>impegnarci per raggiungerli.</a:t>
            </a:r>
          </a:p>
        </p:txBody>
      </p:sp>
      <p:sp>
        <p:nvSpPr>
          <p:cNvPr id="3" name="Rettangolo 2"/>
          <p:cNvSpPr/>
          <p:nvPr/>
        </p:nvSpPr>
        <p:spPr>
          <a:xfrm>
            <a:off x="2304357" y="3717033"/>
            <a:ext cx="11549816" cy="2431435"/>
          </a:xfrm>
          <a:prstGeom prst="rect">
            <a:avLst/>
          </a:prstGeom>
          <a:solidFill>
            <a:schemeClr val="tx1"/>
          </a:solidFill>
        </p:spPr>
        <p:txBody>
          <a:bodyPr wrap="square">
            <a:spAutoFit/>
          </a:bodyPr>
          <a:lstStyle/>
          <a:p>
            <a:pPr algn="just"/>
            <a:r>
              <a:rPr lang="it-IT" sz="2000" b="1" dirty="0">
                <a:solidFill>
                  <a:schemeClr val="bg1"/>
                </a:solidFill>
                <a:latin typeface="Arial" pitchFamily="34" charset="0"/>
                <a:cs typeface="Arial" pitchFamily="34" charset="0"/>
              </a:rPr>
              <a:t>L'etimologia della parola riporta al termine </a:t>
            </a:r>
            <a:r>
              <a:rPr lang="it-IT" sz="2000" b="1" i="1" dirty="0" smtClean="0">
                <a:solidFill>
                  <a:srgbClr val="FFFF00"/>
                </a:solidFill>
                <a:latin typeface="Arial" pitchFamily="34" charset="0"/>
                <a:cs typeface="Arial" pitchFamily="34" charset="0"/>
              </a:rPr>
              <a:t>MOTUS CHE VUOL DIRE MOVIMENTO E CI INDICA GIÀ CHE LA </a:t>
            </a:r>
            <a:r>
              <a:rPr lang="it-IT" sz="2000" b="1" dirty="0" smtClean="0">
                <a:solidFill>
                  <a:srgbClr val="FFFF00"/>
                </a:solidFill>
                <a:latin typeface="Arial" pitchFamily="34" charset="0"/>
                <a:cs typeface="Arial" pitchFamily="34" charset="0"/>
              </a:rPr>
              <a:t>MOTIVAZIONE HA A CHE FARE CON IL MOVIMENTO VERSO UNA META, UN OBIETTIVO</a:t>
            </a:r>
            <a:r>
              <a:rPr lang="it-IT" sz="2000" b="1" dirty="0" smtClean="0">
                <a:solidFill>
                  <a:schemeClr val="bg1"/>
                </a:solidFill>
                <a:latin typeface="Arial" pitchFamily="34" charset="0"/>
                <a:cs typeface="Arial" pitchFamily="34" charset="0"/>
              </a:rPr>
              <a:t>.</a:t>
            </a:r>
            <a:endParaRPr lang="it-IT" sz="2000" b="1" dirty="0">
              <a:solidFill>
                <a:schemeClr val="bg1"/>
              </a:solidFill>
              <a:latin typeface="Arial" pitchFamily="34" charset="0"/>
              <a:cs typeface="Arial" pitchFamily="34" charset="0"/>
            </a:endParaRPr>
          </a:p>
          <a:p>
            <a:endParaRPr lang="it-IT" sz="2000" b="1" dirty="0" smtClean="0">
              <a:solidFill>
                <a:schemeClr val="bg1"/>
              </a:solidFill>
              <a:latin typeface="Arial" pitchFamily="34" charset="0"/>
              <a:cs typeface="Arial" pitchFamily="34" charset="0"/>
            </a:endParaRPr>
          </a:p>
          <a:p>
            <a:pPr algn="just"/>
            <a:r>
              <a:rPr lang="it-IT" sz="2400" b="1" dirty="0" smtClean="0">
                <a:solidFill>
                  <a:schemeClr val="bg1"/>
                </a:solidFill>
                <a:latin typeface="Arial" pitchFamily="34" charset="0"/>
                <a:cs typeface="Arial" pitchFamily="34" charset="0"/>
              </a:rPr>
              <a:t>Possiamo </a:t>
            </a:r>
            <a:r>
              <a:rPr lang="it-IT" sz="2400" b="1" dirty="0">
                <a:solidFill>
                  <a:schemeClr val="bg1"/>
                </a:solidFill>
                <a:latin typeface="Arial" pitchFamily="34" charset="0"/>
                <a:cs typeface="Arial" pitchFamily="34" charset="0"/>
              </a:rPr>
              <a:t>dire che la motivazione è un insieme di fattori psicologici, di natura sia cognitiva, </a:t>
            </a:r>
            <a:r>
              <a:rPr lang="it-IT" sz="2400" b="1" dirty="0" smtClean="0">
                <a:solidFill>
                  <a:schemeClr val="bg1"/>
                </a:solidFill>
                <a:latin typeface="Arial" pitchFamily="34" charset="0"/>
                <a:cs typeface="Arial" pitchFamily="34" charset="0"/>
              </a:rPr>
              <a:t>sia affettivo </a:t>
            </a:r>
            <a:r>
              <a:rPr lang="it-IT" sz="2400" b="1" dirty="0">
                <a:solidFill>
                  <a:schemeClr val="bg1"/>
                </a:solidFill>
                <a:latin typeface="Arial" pitchFamily="34" charset="0"/>
                <a:cs typeface="Arial" pitchFamily="34" charset="0"/>
              </a:rPr>
              <a:t>- valoriale, che consentono ad una persona di porsi degli obiettivi e di impegnarsi per il </a:t>
            </a:r>
            <a:r>
              <a:rPr lang="it-IT" sz="2400" b="1" dirty="0" smtClean="0">
                <a:solidFill>
                  <a:schemeClr val="bg1"/>
                </a:solidFill>
                <a:latin typeface="Arial" pitchFamily="34" charset="0"/>
                <a:cs typeface="Arial" pitchFamily="34" charset="0"/>
              </a:rPr>
              <a:t>loro raggiungimento</a:t>
            </a:r>
            <a:r>
              <a:rPr lang="it-IT" sz="2400" b="1" dirty="0">
                <a:solidFill>
                  <a:schemeClr val="bg1"/>
                </a:solidFill>
                <a:latin typeface="Arial" pitchFamily="34" charset="0"/>
                <a:cs typeface="Arial" pitchFamily="34" charset="0"/>
              </a:rPr>
              <a:t>.</a:t>
            </a:r>
          </a:p>
        </p:txBody>
      </p:sp>
      <p:pic>
        <p:nvPicPr>
          <p:cNvPr id="4098" name="Picture 2" descr="Risultati immagini per de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6592" y="1728103"/>
            <a:ext cx="9437581" cy="19889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84143" y="260649"/>
            <a:ext cx="12865429" cy="830997"/>
          </a:xfrm>
          <a:prstGeom prst="rect">
            <a:avLst/>
          </a:prstGeom>
        </p:spPr>
        <p:txBody>
          <a:bodyPr wrap="square">
            <a:spAutoFit/>
          </a:bodyPr>
          <a:lstStyle/>
          <a:p>
            <a:pPr algn="ctr"/>
            <a:r>
              <a:rPr lang="it-IT" sz="2400" b="1" dirty="0">
                <a:latin typeface="Arial" pitchFamily="34" charset="0"/>
                <a:cs typeface="Arial" pitchFamily="34" charset="0"/>
              </a:rPr>
              <a:t>I FATTORI DELLA MOTIVAZIONE: </a:t>
            </a:r>
            <a:endParaRPr lang="it-IT" sz="2400" b="1" dirty="0" smtClean="0">
              <a:latin typeface="Arial" pitchFamily="34" charset="0"/>
              <a:cs typeface="Arial" pitchFamily="34" charset="0"/>
            </a:endParaRPr>
          </a:p>
          <a:p>
            <a:pPr algn="ctr"/>
            <a:r>
              <a:rPr lang="it-IT" sz="2400" b="1" dirty="0" smtClean="0">
                <a:latin typeface="Arial" pitchFamily="34" charset="0"/>
                <a:cs typeface="Arial" pitchFamily="34" charset="0"/>
              </a:rPr>
              <a:t>IL </a:t>
            </a:r>
            <a:r>
              <a:rPr lang="it-IT" sz="2400" b="1" dirty="0">
                <a:latin typeface="Arial" pitchFamily="34" charset="0"/>
                <a:cs typeface="Arial" pitchFamily="34" charset="0"/>
              </a:rPr>
              <a:t>CONTESTO, L'INSEGNANTE, L'ALLIEVO</a:t>
            </a:r>
            <a:endParaRPr lang="it-IT" sz="2400" dirty="0">
              <a:latin typeface="Arial" pitchFamily="34" charset="0"/>
              <a:cs typeface="Arial" pitchFamily="34" charset="0"/>
            </a:endParaRPr>
          </a:p>
        </p:txBody>
      </p:sp>
      <p:pic>
        <p:nvPicPr>
          <p:cNvPr id="1027" name="Picture 3"/>
          <p:cNvPicPr>
            <a:picLocks noChangeAspect="1" noChangeArrowheads="1"/>
          </p:cNvPicPr>
          <p:nvPr/>
        </p:nvPicPr>
        <p:blipFill>
          <a:blip r:embed="rId2"/>
          <a:srcRect/>
          <a:stretch>
            <a:fillRect/>
          </a:stretch>
        </p:blipFill>
        <p:spPr bwMode="auto">
          <a:xfrm>
            <a:off x="1022913" y="1196753"/>
            <a:ext cx="12481387" cy="3312368"/>
          </a:xfrm>
          <a:prstGeom prst="rect">
            <a:avLst/>
          </a:prstGeom>
          <a:noFill/>
          <a:ln w="9525">
            <a:noFill/>
            <a:miter lim="800000"/>
            <a:headEnd/>
            <a:tailEnd/>
          </a:ln>
          <a:effectLst/>
        </p:spPr>
      </p:pic>
      <p:sp>
        <p:nvSpPr>
          <p:cNvPr id="5" name="Rettangolo 4"/>
          <p:cNvSpPr/>
          <p:nvPr/>
        </p:nvSpPr>
        <p:spPr>
          <a:xfrm>
            <a:off x="1022913" y="4509121"/>
            <a:ext cx="12481387" cy="1938992"/>
          </a:xfrm>
          <a:prstGeom prst="rect">
            <a:avLst/>
          </a:prstGeom>
          <a:solidFill>
            <a:srgbClr val="002060"/>
          </a:solidFill>
        </p:spPr>
        <p:txBody>
          <a:bodyPr wrap="square">
            <a:spAutoFit/>
          </a:bodyPr>
          <a:lstStyle/>
          <a:p>
            <a:r>
              <a:rPr lang="it-IT" sz="2400" b="1" dirty="0">
                <a:solidFill>
                  <a:schemeClr val="bg1"/>
                </a:solidFill>
                <a:latin typeface="Arial" pitchFamily="34" charset="0"/>
                <a:cs typeface="Arial" pitchFamily="34" charset="0"/>
              </a:rPr>
              <a:t>I costrutti motivazionali sono gli ingredienti della motivazione. Fra questi possiamo considerare:</a:t>
            </a:r>
          </a:p>
          <a:p>
            <a:pPr algn="ctr"/>
            <a:r>
              <a:rPr lang="it-IT" sz="2400" b="1" i="1" dirty="0">
                <a:solidFill>
                  <a:srgbClr val="FFFF00"/>
                </a:solidFill>
                <a:latin typeface="Arial" pitchFamily="34" charset="0"/>
                <a:cs typeface="Arial" pitchFamily="34" charset="0"/>
              </a:rPr>
              <a:t>motivazione intrinseca ed estrinseca, motivazione alla riuscita, il rinforzo, l'interesse, la </a:t>
            </a:r>
            <a:r>
              <a:rPr lang="it-IT" sz="2400" b="1" i="1" dirty="0" smtClean="0">
                <a:solidFill>
                  <a:srgbClr val="FFFF00"/>
                </a:solidFill>
                <a:latin typeface="Arial" pitchFamily="34" charset="0"/>
                <a:cs typeface="Arial" pitchFamily="34" charset="0"/>
              </a:rPr>
              <a:t>curiosità epistemica</a:t>
            </a:r>
            <a:r>
              <a:rPr lang="it-IT" sz="2400" b="1" i="1" dirty="0">
                <a:solidFill>
                  <a:srgbClr val="FFFF00"/>
                </a:solidFill>
                <a:latin typeface="Arial" pitchFamily="34" charset="0"/>
                <a:cs typeface="Arial" pitchFamily="34" charset="0"/>
              </a:rPr>
              <a:t>, </a:t>
            </a:r>
            <a:endParaRPr lang="it-IT" sz="2400" b="1" i="1" dirty="0" smtClean="0">
              <a:solidFill>
                <a:srgbClr val="FFFF00"/>
              </a:solidFill>
              <a:latin typeface="Arial" pitchFamily="34" charset="0"/>
              <a:cs typeface="Arial" pitchFamily="34" charset="0"/>
            </a:endParaRPr>
          </a:p>
          <a:p>
            <a:pPr algn="ctr"/>
            <a:r>
              <a:rPr lang="it-IT" sz="2400" b="1" i="1" dirty="0" smtClean="0">
                <a:solidFill>
                  <a:srgbClr val="FFFF00"/>
                </a:solidFill>
                <a:latin typeface="Arial" pitchFamily="34" charset="0"/>
                <a:cs typeface="Arial" pitchFamily="34" charset="0"/>
              </a:rPr>
              <a:t>la </a:t>
            </a:r>
            <a:r>
              <a:rPr lang="it-IT" sz="2400" b="1" i="1" dirty="0">
                <a:solidFill>
                  <a:srgbClr val="FFFF00"/>
                </a:solidFill>
                <a:latin typeface="Arial" pitchFamily="34" charset="0"/>
                <a:cs typeface="Arial" pitchFamily="34" charset="0"/>
              </a:rPr>
              <a:t>motivazione di </a:t>
            </a:r>
            <a:r>
              <a:rPr lang="it-IT" sz="2400" b="1" i="1" dirty="0" err="1">
                <a:solidFill>
                  <a:srgbClr val="FFFF00"/>
                </a:solidFill>
                <a:latin typeface="Arial" pitchFamily="34" charset="0"/>
                <a:cs typeface="Arial" pitchFamily="34" charset="0"/>
              </a:rPr>
              <a:t>effectance</a:t>
            </a:r>
            <a:r>
              <a:rPr lang="it-IT" sz="2400" b="1" i="1" dirty="0">
                <a:solidFill>
                  <a:srgbClr val="FFFF00"/>
                </a:solidFill>
                <a:latin typeface="Arial" pitchFamily="34" charset="0"/>
                <a:cs typeface="Arial" pitchFamily="34" charset="0"/>
              </a:rPr>
              <a:t>, l'autodeterminazione</a:t>
            </a:r>
            <a:endParaRPr lang="it-IT"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68186" y="260648"/>
            <a:ext cx="12289365" cy="3416320"/>
          </a:xfrm>
          <a:prstGeom prst="rect">
            <a:avLst/>
          </a:prstGeom>
          <a:solidFill>
            <a:srgbClr val="002060"/>
          </a:solidFill>
        </p:spPr>
        <p:txBody>
          <a:bodyPr wrap="square">
            <a:spAutoFit/>
          </a:bodyPr>
          <a:lstStyle/>
          <a:p>
            <a:pPr algn="just"/>
            <a:r>
              <a:rPr lang="it-IT" sz="2400" b="1" dirty="0">
                <a:solidFill>
                  <a:schemeClr val="bg1"/>
                </a:solidFill>
                <a:latin typeface="Arial" pitchFamily="34" charset="0"/>
                <a:cs typeface="Arial" pitchFamily="34" charset="0"/>
              </a:rPr>
              <a:t>la motivazione ad apprendere può </a:t>
            </a:r>
            <a:r>
              <a:rPr lang="it-IT" sz="2400" b="1" dirty="0" smtClean="0">
                <a:solidFill>
                  <a:schemeClr val="bg1"/>
                </a:solidFill>
                <a:latin typeface="Arial" pitchFamily="34" charset="0"/>
                <a:cs typeface="Arial" pitchFamily="34" charset="0"/>
              </a:rPr>
              <a:t>essere definita </a:t>
            </a:r>
            <a:r>
              <a:rPr lang="it-IT" sz="2400" b="1" dirty="0">
                <a:solidFill>
                  <a:schemeClr val="bg1"/>
                </a:solidFill>
                <a:latin typeface="Arial" pitchFamily="34" charset="0"/>
                <a:cs typeface="Arial" pitchFamily="34" charset="0"/>
              </a:rPr>
              <a:t>come il </a:t>
            </a:r>
            <a:r>
              <a:rPr lang="it-IT" sz="2400" b="1" dirty="0">
                <a:solidFill>
                  <a:srgbClr val="FFFF00"/>
                </a:solidFill>
                <a:latin typeface="Arial" pitchFamily="34" charset="0"/>
                <a:cs typeface="Arial" pitchFamily="34" charset="0"/>
              </a:rPr>
              <a:t>grado di </a:t>
            </a:r>
            <a:r>
              <a:rPr lang="it-IT" sz="2400" b="1" i="1" dirty="0">
                <a:solidFill>
                  <a:srgbClr val="FFFF00"/>
                </a:solidFill>
                <a:latin typeface="Arial" pitchFamily="34" charset="0"/>
                <a:cs typeface="Arial" pitchFamily="34" charset="0"/>
              </a:rPr>
              <a:t>impegno cognitivo investito per il raggiungimento di obiettivi </a:t>
            </a:r>
            <a:r>
              <a:rPr lang="it-IT" sz="2400" b="1" i="1" dirty="0" smtClean="0">
                <a:solidFill>
                  <a:srgbClr val="FFFF00"/>
                </a:solidFill>
                <a:latin typeface="Arial" pitchFamily="34" charset="0"/>
                <a:cs typeface="Arial" pitchFamily="34" charset="0"/>
              </a:rPr>
              <a:t>scolastici </a:t>
            </a:r>
            <a:r>
              <a:rPr lang="it-IT" sz="2400" b="1" dirty="0" smtClean="0">
                <a:latin typeface="Arial" pitchFamily="34" charset="0"/>
                <a:cs typeface="Arial" pitchFamily="34" charset="0"/>
              </a:rPr>
              <a:t>con </a:t>
            </a:r>
            <a:r>
              <a:rPr lang="it-IT" sz="2400" b="1" dirty="0">
                <a:latin typeface="Arial" pitchFamily="34" charset="0"/>
                <a:cs typeface="Arial" pitchFamily="34" charset="0"/>
              </a:rPr>
              <a:t>lo scopo di: </a:t>
            </a:r>
            <a:endParaRPr lang="it-IT" sz="2400" b="1" dirty="0" smtClean="0">
              <a:latin typeface="Arial" pitchFamily="34" charset="0"/>
              <a:cs typeface="Arial" pitchFamily="34" charset="0"/>
            </a:endParaRPr>
          </a:p>
          <a:p>
            <a:endParaRPr lang="it-IT" sz="2400" b="1" dirty="0">
              <a:latin typeface="Arial" pitchFamily="34" charset="0"/>
              <a:cs typeface="Arial" pitchFamily="34" charset="0"/>
            </a:endParaRPr>
          </a:p>
          <a:p>
            <a:pPr marL="457200" indent="-457200" algn="just">
              <a:buClr>
                <a:srgbClr val="FFFF00"/>
              </a:buClr>
              <a:buSzPct val="150000"/>
              <a:buFont typeface="+mj-lt"/>
              <a:buAutoNum type="alphaLcParenR"/>
            </a:pPr>
            <a:r>
              <a:rPr lang="it-IT" sz="2400" b="1" dirty="0" smtClean="0">
                <a:solidFill>
                  <a:schemeClr val="bg1"/>
                </a:solidFill>
                <a:latin typeface="Arial" pitchFamily="34" charset="0"/>
                <a:cs typeface="Arial" pitchFamily="34" charset="0"/>
              </a:rPr>
              <a:t>padroneggiare le conoscenze </a:t>
            </a:r>
            <a:r>
              <a:rPr lang="it-IT" sz="2400" b="1" dirty="0">
                <a:solidFill>
                  <a:schemeClr val="bg1"/>
                </a:solidFill>
                <a:latin typeface="Arial" pitchFamily="34" charset="0"/>
                <a:cs typeface="Arial" pitchFamily="34" charset="0"/>
              </a:rPr>
              <a:t>e le abilità piuttosto che fare il minimo e cavarsela; </a:t>
            </a:r>
          </a:p>
          <a:p>
            <a:pPr marL="457200" indent="-457200">
              <a:buClr>
                <a:srgbClr val="FFFF00"/>
              </a:buClr>
              <a:buSzPct val="150000"/>
              <a:buFont typeface="+mj-lt"/>
              <a:buAutoNum type="alphaLcParenR"/>
            </a:pPr>
            <a:endParaRPr lang="it-IT" sz="2400" b="1" dirty="0" smtClean="0">
              <a:solidFill>
                <a:schemeClr val="bg1"/>
              </a:solidFill>
              <a:latin typeface="Arial" pitchFamily="34" charset="0"/>
              <a:cs typeface="Arial" pitchFamily="34" charset="0"/>
            </a:endParaRPr>
          </a:p>
          <a:p>
            <a:pPr marL="457200" indent="-457200" algn="just">
              <a:buClr>
                <a:srgbClr val="FFFF00"/>
              </a:buClr>
              <a:buSzPct val="150000"/>
              <a:buFont typeface="+mj-lt"/>
              <a:buAutoNum type="alphaLcParenR"/>
            </a:pPr>
            <a:r>
              <a:rPr lang="it-IT" sz="2400" b="1" dirty="0" smtClean="0">
                <a:solidFill>
                  <a:schemeClr val="bg1"/>
                </a:solidFill>
                <a:latin typeface="Arial" pitchFamily="34" charset="0"/>
                <a:cs typeface="Arial" pitchFamily="34" charset="0"/>
              </a:rPr>
              <a:t>verificare </a:t>
            </a:r>
            <a:r>
              <a:rPr lang="it-IT" sz="2400" b="1" dirty="0">
                <a:solidFill>
                  <a:schemeClr val="bg1"/>
                </a:solidFill>
                <a:latin typeface="Arial" pitchFamily="34" charset="0"/>
                <a:cs typeface="Arial" pitchFamily="34" charset="0"/>
              </a:rPr>
              <a:t>apertamente lo </a:t>
            </a:r>
            <a:r>
              <a:rPr lang="it-IT" sz="2400" b="1" dirty="0" smtClean="0">
                <a:solidFill>
                  <a:schemeClr val="bg1"/>
                </a:solidFill>
                <a:latin typeface="Arial" pitchFamily="34" charset="0"/>
                <a:cs typeface="Arial" pitchFamily="34" charset="0"/>
              </a:rPr>
              <a:t>stato delle </a:t>
            </a:r>
            <a:r>
              <a:rPr lang="it-IT" sz="2400" b="1" dirty="0">
                <a:solidFill>
                  <a:schemeClr val="bg1"/>
                </a:solidFill>
                <a:latin typeface="Arial" pitchFamily="34" charset="0"/>
                <a:cs typeface="Arial" pitchFamily="34" charset="0"/>
              </a:rPr>
              <a:t>proprie conoscenze piuttosto che cercare di portare a termine il compito </a:t>
            </a:r>
            <a:r>
              <a:rPr lang="it-IT" sz="2400" b="1" dirty="0" smtClean="0">
                <a:solidFill>
                  <a:schemeClr val="bg1"/>
                </a:solidFill>
                <a:latin typeface="Arial" pitchFamily="34" charset="0"/>
                <a:cs typeface="Arial" pitchFamily="34" charset="0"/>
              </a:rPr>
              <a:t>indipendentemente dall’essere </a:t>
            </a:r>
            <a:r>
              <a:rPr lang="it-IT" sz="2400" b="1" dirty="0">
                <a:solidFill>
                  <a:schemeClr val="bg1"/>
                </a:solidFill>
                <a:latin typeface="Arial" pitchFamily="34" charset="0"/>
                <a:cs typeface="Arial" pitchFamily="34" charset="0"/>
              </a:rPr>
              <a:t>sicuro di avere realmente appreso </a:t>
            </a:r>
            <a:r>
              <a:rPr lang="it-IT" sz="2400" b="1" dirty="0" smtClean="0">
                <a:solidFill>
                  <a:schemeClr val="bg1"/>
                </a:solidFill>
                <a:latin typeface="Arial" pitchFamily="34" charset="0"/>
                <a:cs typeface="Arial" pitchFamily="34" charset="0"/>
              </a:rPr>
              <a:t>qualcosa.</a:t>
            </a:r>
            <a:endParaRPr lang="it-IT" sz="2400" b="1" dirty="0">
              <a:solidFill>
                <a:schemeClr val="bg1"/>
              </a:solidFill>
              <a:latin typeface="Arial" pitchFamily="34" charset="0"/>
              <a:cs typeface="Arial" pitchFamily="34" charset="0"/>
            </a:endParaRPr>
          </a:p>
        </p:txBody>
      </p:sp>
      <p:pic>
        <p:nvPicPr>
          <p:cNvPr id="5122" name="Picture 2" descr="Risultati immagini per de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0794" y="4415632"/>
            <a:ext cx="6816757" cy="21817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Risultati immagini per 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2466" y="366572"/>
            <a:ext cx="5040559" cy="5848617"/>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504156" y="1736558"/>
            <a:ext cx="9650717" cy="1323439"/>
          </a:xfrm>
          <a:prstGeom prst="rect">
            <a:avLst/>
          </a:prstGeom>
          <a:solidFill>
            <a:schemeClr val="tx1"/>
          </a:solidFill>
        </p:spPr>
        <p:txBody>
          <a:bodyPr wrap="square">
            <a:spAutoFit/>
          </a:bodyPr>
          <a:lstStyle/>
          <a:p>
            <a:pPr algn="just"/>
            <a:r>
              <a:rPr lang="it-IT" sz="2000" b="1" dirty="0" smtClean="0">
                <a:solidFill>
                  <a:schemeClr val="bg1"/>
                </a:solidFill>
                <a:latin typeface="Arial" pitchFamily="34" charset="0"/>
                <a:cs typeface="Arial" pitchFamily="34" charset="0"/>
              </a:rPr>
              <a:t>La </a:t>
            </a:r>
            <a:r>
              <a:rPr lang="it-IT" sz="2000" b="1" dirty="0">
                <a:solidFill>
                  <a:schemeClr val="bg1"/>
                </a:solidFill>
                <a:latin typeface="Arial" pitchFamily="34" charset="0"/>
                <a:cs typeface="Arial" pitchFamily="34" charset="0"/>
              </a:rPr>
              <a:t>motivazione estrinseca avviene quando un alunno si impegna in un'attività per scopi che </a:t>
            </a:r>
            <a:r>
              <a:rPr lang="it-IT" sz="2000" b="1" dirty="0" smtClean="0">
                <a:solidFill>
                  <a:schemeClr val="bg1"/>
                </a:solidFill>
                <a:latin typeface="Arial" pitchFamily="34" charset="0"/>
                <a:cs typeface="Arial" pitchFamily="34" charset="0"/>
              </a:rPr>
              <a:t>sono estrinseci </a:t>
            </a:r>
            <a:r>
              <a:rPr lang="it-IT" sz="2000" b="1" dirty="0">
                <a:solidFill>
                  <a:schemeClr val="bg1"/>
                </a:solidFill>
                <a:latin typeface="Arial" pitchFamily="34" charset="0"/>
                <a:cs typeface="Arial" pitchFamily="34" charset="0"/>
              </a:rPr>
              <a:t>all'attività stessa, quali, ad esempio, ricevere lodi, riconoscimenti, buoni voti o per </a:t>
            </a:r>
            <a:r>
              <a:rPr lang="it-IT" sz="2000" b="1" dirty="0" smtClean="0">
                <a:solidFill>
                  <a:schemeClr val="bg1"/>
                </a:solidFill>
                <a:latin typeface="Arial" pitchFamily="34" charset="0"/>
                <a:cs typeface="Arial" pitchFamily="34" charset="0"/>
              </a:rPr>
              <a:t>evitare situazioni </a:t>
            </a:r>
            <a:r>
              <a:rPr lang="it-IT" sz="2000" b="1" dirty="0">
                <a:solidFill>
                  <a:schemeClr val="bg1"/>
                </a:solidFill>
                <a:latin typeface="Arial" pitchFamily="34" charset="0"/>
                <a:cs typeface="Arial" pitchFamily="34" charset="0"/>
              </a:rPr>
              <a:t>spiacevoli, quali un castigo o una brutta figura.</a:t>
            </a:r>
          </a:p>
        </p:txBody>
      </p:sp>
      <p:sp>
        <p:nvSpPr>
          <p:cNvPr id="3" name="Rettangolo 2"/>
          <p:cNvSpPr/>
          <p:nvPr/>
        </p:nvSpPr>
        <p:spPr>
          <a:xfrm>
            <a:off x="504156" y="4328847"/>
            <a:ext cx="9650717" cy="1015663"/>
          </a:xfrm>
          <a:prstGeom prst="rect">
            <a:avLst/>
          </a:prstGeom>
          <a:solidFill>
            <a:schemeClr val="tx1"/>
          </a:solidFill>
        </p:spPr>
        <p:txBody>
          <a:bodyPr wrap="square">
            <a:spAutoFit/>
          </a:bodyPr>
          <a:lstStyle/>
          <a:p>
            <a:pPr algn="just"/>
            <a:r>
              <a:rPr lang="it-IT" sz="2000" b="1" dirty="0" smtClean="0">
                <a:solidFill>
                  <a:schemeClr val="bg1"/>
                </a:solidFill>
                <a:latin typeface="Arial" pitchFamily="34" charset="0"/>
                <a:cs typeface="Arial" pitchFamily="34" charset="0"/>
              </a:rPr>
              <a:t>La </a:t>
            </a:r>
            <a:r>
              <a:rPr lang="it-IT" sz="2000" b="1" dirty="0">
                <a:solidFill>
                  <a:schemeClr val="bg1"/>
                </a:solidFill>
                <a:latin typeface="Arial" pitchFamily="34" charset="0"/>
                <a:cs typeface="Arial" pitchFamily="34" charset="0"/>
              </a:rPr>
              <a:t>motivazione intrinseca, al contrario, avviene quando un alunno si impegna in un'attività perché </a:t>
            </a:r>
            <a:r>
              <a:rPr lang="it-IT" sz="2000" b="1" dirty="0" smtClean="0">
                <a:solidFill>
                  <a:schemeClr val="bg1"/>
                </a:solidFill>
                <a:latin typeface="Arial" pitchFamily="34" charset="0"/>
                <a:cs typeface="Arial" pitchFamily="34" charset="0"/>
              </a:rPr>
              <a:t>la trova </a:t>
            </a:r>
            <a:r>
              <a:rPr lang="it-IT" sz="2000" b="1" dirty="0">
                <a:solidFill>
                  <a:schemeClr val="bg1"/>
                </a:solidFill>
                <a:latin typeface="Arial" pitchFamily="34" charset="0"/>
                <a:cs typeface="Arial" pitchFamily="34" charset="0"/>
              </a:rPr>
              <a:t>stimolante e gratificante di per se stessa, e </a:t>
            </a:r>
            <a:r>
              <a:rPr lang="it-IT" sz="2000" b="1" dirty="0" smtClean="0">
                <a:solidFill>
                  <a:schemeClr val="bg1"/>
                </a:solidFill>
                <a:latin typeface="Arial" pitchFamily="34" charset="0"/>
                <a:cs typeface="Arial" pitchFamily="34" charset="0"/>
              </a:rPr>
              <a:t>prova soddisfazione </a:t>
            </a:r>
            <a:r>
              <a:rPr lang="it-IT" sz="2000" b="1" dirty="0">
                <a:solidFill>
                  <a:schemeClr val="bg1"/>
                </a:solidFill>
                <a:latin typeface="Arial" pitchFamily="34" charset="0"/>
                <a:cs typeface="Arial" pitchFamily="34" charset="0"/>
              </a:rPr>
              <a:t>nel sentirsi sempre </a:t>
            </a:r>
            <a:r>
              <a:rPr lang="it-IT" sz="2000" b="1" dirty="0" smtClean="0">
                <a:solidFill>
                  <a:schemeClr val="bg1"/>
                </a:solidFill>
                <a:latin typeface="Arial" pitchFamily="34" charset="0"/>
                <a:cs typeface="Arial" pitchFamily="34" charset="0"/>
              </a:rPr>
              <a:t>più competente</a:t>
            </a:r>
            <a:r>
              <a:rPr lang="it-IT" sz="2000" b="1" dirty="0">
                <a:solidFill>
                  <a:schemeClr val="bg1"/>
                </a:solidFill>
                <a:latin typeface="Arial" pitchFamily="34" charset="0"/>
                <a:cs typeface="Arial" pitchFamily="34" charset="0"/>
              </a:rPr>
              <a:t>.</a:t>
            </a:r>
          </a:p>
        </p:txBody>
      </p:sp>
      <p:sp>
        <p:nvSpPr>
          <p:cNvPr id="4" name="Rettangolo 3"/>
          <p:cNvSpPr/>
          <p:nvPr/>
        </p:nvSpPr>
        <p:spPr>
          <a:xfrm>
            <a:off x="504156" y="872462"/>
            <a:ext cx="5396863" cy="400110"/>
          </a:xfrm>
          <a:prstGeom prst="rect">
            <a:avLst/>
          </a:prstGeom>
          <a:solidFill>
            <a:srgbClr val="FF0000"/>
          </a:solidFill>
        </p:spPr>
        <p:txBody>
          <a:bodyPr wrap="square">
            <a:spAutoFit/>
          </a:bodyPr>
          <a:lstStyle/>
          <a:p>
            <a:pPr lvl="0" algn="ctr"/>
            <a:r>
              <a:rPr lang="it-IT" sz="2000" b="1" dirty="0" smtClean="0">
                <a:solidFill>
                  <a:schemeClr val="bg1"/>
                </a:solidFill>
                <a:latin typeface="Arial" pitchFamily="34" charset="0"/>
                <a:cs typeface="Arial" pitchFamily="34" charset="0"/>
              </a:rPr>
              <a:t>LA MOTIVAZIONE ESTRINSECA</a:t>
            </a:r>
            <a:endParaRPr lang="it-IT" sz="2000" b="1" dirty="0">
              <a:solidFill>
                <a:schemeClr val="bg1"/>
              </a:solidFill>
              <a:latin typeface="Arial" pitchFamily="34" charset="0"/>
              <a:cs typeface="Arial" pitchFamily="34" charset="0"/>
            </a:endParaRPr>
          </a:p>
        </p:txBody>
      </p:sp>
      <p:sp>
        <p:nvSpPr>
          <p:cNvPr id="5" name="Rettangolo 4"/>
          <p:cNvSpPr/>
          <p:nvPr/>
        </p:nvSpPr>
        <p:spPr>
          <a:xfrm>
            <a:off x="512466" y="3680774"/>
            <a:ext cx="5388552" cy="400110"/>
          </a:xfrm>
          <a:prstGeom prst="rect">
            <a:avLst/>
          </a:prstGeom>
          <a:solidFill>
            <a:srgbClr val="FF0000"/>
          </a:solidFill>
        </p:spPr>
        <p:txBody>
          <a:bodyPr wrap="square">
            <a:spAutoFit/>
          </a:bodyPr>
          <a:lstStyle/>
          <a:p>
            <a:pPr algn="ctr"/>
            <a:r>
              <a:rPr lang="it-IT" sz="2000" b="1" dirty="0" smtClean="0">
                <a:solidFill>
                  <a:schemeClr val="bg1"/>
                </a:solidFill>
                <a:latin typeface="Arial" pitchFamily="34" charset="0"/>
                <a:cs typeface="Arial" pitchFamily="34" charset="0"/>
              </a:rPr>
              <a:t>LA MOTIVAZIONE INTRINSECA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33354" y="285729"/>
            <a:ext cx="12524197" cy="461665"/>
          </a:xfrm>
          <a:prstGeom prst="rect">
            <a:avLst/>
          </a:prstGeom>
        </p:spPr>
        <p:txBody>
          <a:bodyPr wrap="square">
            <a:spAutoFit/>
          </a:bodyPr>
          <a:lstStyle/>
          <a:p>
            <a:r>
              <a:rPr lang="it-IT" sz="2400" b="1" dirty="0">
                <a:latin typeface="Arial" pitchFamily="34" charset="0"/>
                <a:cs typeface="Arial" pitchFamily="34" charset="0"/>
              </a:rPr>
              <a:t>I costrutti o motori interni </a:t>
            </a:r>
            <a:r>
              <a:rPr lang="it-IT" sz="2400" b="1" dirty="0" smtClean="0">
                <a:latin typeface="Arial" pitchFamily="34" charset="0"/>
                <a:cs typeface="Arial" pitchFamily="34" charset="0"/>
              </a:rPr>
              <a:t>alla motivazione </a:t>
            </a:r>
            <a:r>
              <a:rPr lang="it-IT" sz="2400" b="1" dirty="0">
                <a:latin typeface="Arial" pitchFamily="34" charset="0"/>
                <a:cs typeface="Arial" pitchFamily="34" charset="0"/>
              </a:rPr>
              <a:t>intrinseca sono:</a:t>
            </a:r>
          </a:p>
        </p:txBody>
      </p:sp>
      <p:sp>
        <p:nvSpPr>
          <p:cNvPr id="5" name="Rettangolo 4"/>
          <p:cNvSpPr/>
          <p:nvPr/>
        </p:nvSpPr>
        <p:spPr>
          <a:xfrm>
            <a:off x="561276" y="1124744"/>
            <a:ext cx="11728189" cy="2308324"/>
          </a:xfrm>
          <a:prstGeom prst="rect">
            <a:avLst/>
          </a:prstGeom>
          <a:solidFill>
            <a:srgbClr val="002060"/>
          </a:solidFill>
        </p:spPr>
        <p:txBody>
          <a:bodyPr wrap="square">
            <a:spAutoFit/>
          </a:bodyPr>
          <a:lstStyle/>
          <a:p>
            <a:pPr algn="just"/>
            <a:r>
              <a:rPr lang="it-IT" sz="2400" b="1" dirty="0">
                <a:solidFill>
                  <a:schemeClr val="bg1"/>
                </a:solidFill>
                <a:latin typeface="Arial" pitchFamily="34" charset="0"/>
                <a:cs typeface="Arial" pitchFamily="34" charset="0"/>
              </a:rPr>
              <a:t>L'interesse </a:t>
            </a:r>
            <a:r>
              <a:rPr lang="it-IT" sz="2400" b="1" dirty="0" smtClean="0">
                <a:solidFill>
                  <a:schemeClr val="bg1"/>
                </a:solidFill>
                <a:latin typeface="Arial" pitchFamily="34" charset="0"/>
                <a:cs typeface="Arial" pitchFamily="34" charset="0"/>
              </a:rPr>
              <a:t>che migliora </a:t>
            </a:r>
            <a:r>
              <a:rPr lang="it-IT" sz="2400" b="1" dirty="0">
                <a:solidFill>
                  <a:schemeClr val="bg1"/>
                </a:solidFill>
                <a:latin typeface="Arial" pitchFamily="34" charset="0"/>
                <a:cs typeface="Arial" pitchFamily="34" charset="0"/>
              </a:rPr>
              <a:t>l'apprendimento </a:t>
            </a:r>
            <a:r>
              <a:rPr lang="it-IT" sz="2400" b="1" dirty="0" smtClean="0">
                <a:solidFill>
                  <a:schemeClr val="bg1"/>
                </a:solidFill>
                <a:latin typeface="Arial" pitchFamily="34" charset="0"/>
                <a:cs typeface="Arial" pitchFamily="34" charset="0"/>
              </a:rPr>
              <a:t>perché</a:t>
            </a:r>
            <a:endParaRPr lang="it-IT" sz="2400" b="1" dirty="0">
              <a:solidFill>
                <a:schemeClr val="bg1"/>
              </a:solidFill>
              <a:latin typeface="Arial" pitchFamily="34" charset="0"/>
              <a:cs typeface="Arial" pitchFamily="34" charset="0"/>
            </a:endParaRPr>
          </a:p>
          <a:p>
            <a:pPr algn="just"/>
            <a:endParaRPr lang="it-IT" sz="2400" b="1" dirty="0">
              <a:solidFill>
                <a:schemeClr val="bg1"/>
              </a:solidFill>
              <a:latin typeface="Arial" pitchFamily="34" charset="0"/>
              <a:cs typeface="Arial" pitchFamily="34" charset="0"/>
            </a:endParaRPr>
          </a:p>
          <a:p>
            <a:pPr marL="285750" indent="-285750" algn="just">
              <a:buFont typeface="Wingdings" pitchFamily="2" charset="2"/>
              <a:buChar char="q"/>
            </a:pPr>
            <a:r>
              <a:rPr lang="it-IT" sz="2400" b="1" i="1" dirty="0" smtClean="0">
                <a:solidFill>
                  <a:schemeClr val="bg1"/>
                </a:solidFill>
                <a:latin typeface="Arial" pitchFamily="34" charset="0"/>
                <a:cs typeface="Arial" pitchFamily="34" charset="0"/>
              </a:rPr>
              <a:t> </a:t>
            </a:r>
            <a:r>
              <a:rPr lang="it-IT" sz="2400" b="1" i="1" dirty="0" smtClean="0">
                <a:solidFill>
                  <a:srgbClr val="FFFF00"/>
                </a:solidFill>
                <a:latin typeface="Arial" pitchFamily="34" charset="0"/>
                <a:cs typeface="Arial" pitchFamily="34" charset="0"/>
              </a:rPr>
              <a:t>spinge </a:t>
            </a:r>
            <a:r>
              <a:rPr lang="it-IT" sz="2400" b="1" i="1" dirty="0">
                <a:solidFill>
                  <a:srgbClr val="FFFF00"/>
                </a:solidFill>
                <a:latin typeface="Arial" pitchFamily="34" charset="0"/>
                <a:cs typeface="Arial" pitchFamily="34" charset="0"/>
              </a:rPr>
              <a:t>ad elaborare in modo significativo (cioè, collegando il nuovo da apprendere </a:t>
            </a:r>
            <a:r>
              <a:rPr lang="it-IT" sz="2400" b="1" i="1" dirty="0" smtClean="0">
                <a:solidFill>
                  <a:srgbClr val="FFFF00"/>
                </a:solidFill>
                <a:latin typeface="Arial" pitchFamily="34" charset="0"/>
                <a:cs typeface="Arial" pitchFamily="34" charset="0"/>
              </a:rPr>
              <a:t>nella mappa </a:t>
            </a:r>
            <a:r>
              <a:rPr lang="it-IT" sz="2400" b="1" i="1" dirty="0">
                <a:solidFill>
                  <a:srgbClr val="FFFF00"/>
                </a:solidFill>
                <a:latin typeface="Arial" pitchFamily="34" charset="0"/>
                <a:cs typeface="Arial" pitchFamily="34" charset="0"/>
              </a:rPr>
              <a:t>cognitiva preesistente) i contenuti da apprendere, favorendo la comprensione e </a:t>
            </a:r>
            <a:r>
              <a:rPr lang="it-IT" sz="2400" b="1" i="1" dirty="0" smtClean="0">
                <a:solidFill>
                  <a:srgbClr val="FFFF00"/>
                </a:solidFill>
                <a:latin typeface="Arial" pitchFamily="34" charset="0"/>
                <a:cs typeface="Arial" pitchFamily="34" charset="0"/>
              </a:rPr>
              <a:t>la memorizzazione </a:t>
            </a:r>
            <a:r>
              <a:rPr lang="it-IT" sz="2400" b="1" i="1" dirty="0">
                <a:solidFill>
                  <a:srgbClr val="FFFF00"/>
                </a:solidFill>
                <a:latin typeface="Arial" pitchFamily="34" charset="0"/>
                <a:cs typeface="Arial" pitchFamily="34" charset="0"/>
              </a:rPr>
              <a:t>rende più piacevole il lavoro di apprendimento </a:t>
            </a:r>
            <a:r>
              <a:rPr lang="it-IT" sz="2400" b="1" i="1" dirty="0" err="1">
                <a:solidFill>
                  <a:srgbClr val="FFFF00"/>
                </a:solidFill>
                <a:latin typeface="Arial" pitchFamily="34" charset="0"/>
                <a:cs typeface="Arial" pitchFamily="34" charset="0"/>
              </a:rPr>
              <a:t>perchè</a:t>
            </a:r>
            <a:r>
              <a:rPr lang="it-IT" sz="2400" b="1" i="1" dirty="0">
                <a:solidFill>
                  <a:srgbClr val="FFFF00"/>
                </a:solidFill>
                <a:latin typeface="Arial" pitchFamily="34" charset="0"/>
                <a:cs typeface="Arial" pitchFamily="34" charset="0"/>
              </a:rPr>
              <a:t> favorisce l'attivarsi di </a:t>
            </a:r>
            <a:r>
              <a:rPr lang="it-IT" sz="2400" b="1" i="1" dirty="0" smtClean="0">
                <a:solidFill>
                  <a:srgbClr val="FFFF00"/>
                </a:solidFill>
                <a:latin typeface="Arial" pitchFamily="34" charset="0"/>
                <a:cs typeface="Arial" pitchFamily="34" charset="0"/>
              </a:rPr>
              <a:t>emozioni positive </a:t>
            </a:r>
            <a:r>
              <a:rPr lang="it-IT" sz="2400" b="1" i="1" dirty="0">
                <a:solidFill>
                  <a:srgbClr val="FFFF00"/>
                </a:solidFill>
                <a:latin typeface="Arial" pitchFamily="34" charset="0"/>
                <a:cs typeface="Arial" pitchFamily="34" charset="0"/>
              </a:rPr>
              <a:t>a supporto.</a:t>
            </a:r>
            <a:endParaRPr lang="it-IT" sz="2400" b="1" dirty="0">
              <a:solidFill>
                <a:srgbClr val="FFFF00"/>
              </a:solidFill>
              <a:latin typeface="Arial" pitchFamily="34" charset="0"/>
              <a:cs typeface="Arial" pitchFamily="34" charset="0"/>
            </a:endParaRPr>
          </a:p>
        </p:txBody>
      </p:sp>
      <p:pic>
        <p:nvPicPr>
          <p:cNvPr id="7170" name="Picture 2" descr="Risultati immagini per 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5453" y="3861048"/>
            <a:ext cx="7030183" cy="2520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56679" y="1052737"/>
            <a:ext cx="12332853" cy="3416320"/>
          </a:xfrm>
          <a:prstGeom prst="rect">
            <a:avLst/>
          </a:prstGeom>
          <a:solidFill>
            <a:srgbClr val="002060"/>
          </a:solidFill>
        </p:spPr>
        <p:txBody>
          <a:bodyPr wrap="square">
            <a:spAutoFit/>
          </a:bodyPr>
          <a:lstStyle/>
          <a:p>
            <a:pPr algn="just"/>
            <a:r>
              <a:rPr lang="it-IT" sz="2400" b="1" dirty="0" smtClean="0">
                <a:solidFill>
                  <a:schemeClr val="bg1"/>
                </a:solidFill>
                <a:latin typeface="Arial" pitchFamily="34" charset="0"/>
                <a:cs typeface="Arial" pitchFamily="34" charset="0"/>
              </a:rPr>
              <a:t>Nasce </a:t>
            </a:r>
            <a:r>
              <a:rPr lang="it-IT" sz="2400" b="1" dirty="0">
                <a:solidFill>
                  <a:schemeClr val="bg1"/>
                </a:solidFill>
                <a:latin typeface="Arial" pitchFamily="34" charset="0"/>
                <a:cs typeface="Arial" pitchFamily="34" charset="0"/>
              </a:rPr>
              <a:t>dal desiderio di padronanza, di sentirsi efficaci nella gestione </a:t>
            </a:r>
            <a:r>
              <a:rPr lang="it-IT" sz="2400" b="1" dirty="0" smtClean="0">
                <a:solidFill>
                  <a:schemeClr val="bg1"/>
                </a:solidFill>
                <a:latin typeface="Arial" pitchFamily="34" charset="0"/>
                <a:cs typeface="Arial" pitchFamily="34" charset="0"/>
              </a:rPr>
              <a:t>dei problemi</a:t>
            </a:r>
            <a:r>
              <a:rPr lang="it-IT" sz="2400" b="1" dirty="0">
                <a:solidFill>
                  <a:schemeClr val="bg1"/>
                </a:solidFill>
                <a:latin typeface="Arial" pitchFamily="34" charset="0"/>
                <a:cs typeface="Arial" pitchFamily="34" charset="0"/>
              </a:rPr>
              <a:t>. </a:t>
            </a:r>
            <a:endParaRPr lang="it-IT" sz="2400" b="1" dirty="0" smtClean="0">
              <a:solidFill>
                <a:schemeClr val="bg1"/>
              </a:solidFill>
              <a:latin typeface="Arial" pitchFamily="34" charset="0"/>
              <a:cs typeface="Arial" pitchFamily="34" charset="0"/>
            </a:endParaRPr>
          </a:p>
          <a:p>
            <a:pPr algn="just"/>
            <a:endParaRPr lang="it-IT" sz="2400" b="1" dirty="0">
              <a:solidFill>
                <a:schemeClr val="bg1"/>
              </a:solidFill>
              <a:latin typeface="Arial" pitchFamily="34" charset="0"/>
              <a:cs typeface="Arial" pitchFamily="34" charset="0"/>
            </a:endParaRPr>
          </a:p>
          <a:p>
            <a:pPr algn="just"/>
            <a:r>
              <a:rPr lang="it-IT" sz="2400" b="1" dirty="0" smtClean="0">
                <a:solidFill>
                  <a:schemeClr val="bg1"/>
                </a:solidFill>
                <a:latin typeface="Arial" pitchFamily="34" charset="0"/>
                <a:cs typeface="Arial" pitchFamily="34" charset="0"/>
              </a:rPr>
              <a:t>E</a:t>
            </a:r>
            <a:r>
              <a:rPr lang="it-IT" sz="2400" b="1" dirty="0">
                <a:solidFill>
                  <a:schemeClr val="bg1"/>
                </a:solidFill>
                <a:latin typeface="Arial" pitchFamily="34" charset="0"/>
                <a:cs typeface="Arial" pitchFamily="34" charset="0"/>
              </a:rPr>
              <a:t>' una sorta di istinto presente nell'essere umano. </a:t>
            </a:r>
            <a:endParaRPr lang="it-IT" sz="2400" b="1" dirty="0" smtClean="0">
              <a:solidFill>
                <a:schemeClr val="bg1"/>
              </a:solidFill>
              <a:latin typeface="Arial" pitchFamily="34" charset="0"/>
              <a:cs typeface="Arial" pitchFamily="34" charset="0"/>
            </a:endParaRPr>
          </a:p>
          <a:p>
            <a:pPr algn="just"/>
            <a:endParaRPr lang="it-IT" sz="2400" b="1" dirty="0">
              <a:solidFill>
                <a:schemeClr val="bg1"/>
              </a:solidFill>
              <a:latin typeface="Arial" pitchFamily="34" charset="0"/>
              <a:cs typeface="Arial" pitchFamily="34" charset="0"/>
            </a:endParaRPr>
          </a:p>
          <a:p>
            <a:pPr algn="just"/>
            <a:r>
              <a:rPr lang="it-IT" sz="2400" b="1" dirty="0" smtClean="0">
                <a:solidFill>
                  <a:schemeClr val="bg1"/>
                </a:solidFill>
                <a:latin typeface="Arial" pitchFamily="34" charset="0"/>
                <a:cs typeface="Arial" pitchFamily="34" charset="0"/>
              </a:rPr>
              <a:t>Collegato </a:t>
            </a:r>
            <a:r>
              <a:rPr lang="it-IT" sz="2400" b="1" dirty="0">
                <a:solidFill>
                  <a:schemeClr val="bg1"/>
                </a:solidFill>
                <a:latin typeface="Arial" pitchFamily="34" charset="0"/>
                <a:cs typeface="Arial" pitchFamily="34" charset="0"/>
              </a:rPr>
              <a:t>è il costrutto </a:t>
            </a:r>
            <a:r>
              <a:rPr lang="it-IT" sz="2400" b="1" dirty="0" smtClean="0">
                <a:solidFill>
                  <a:schemeClr val="bg1"/>
                </a:solidFill>
                <a:latin typeface="Arial" pitchFamily="34" charset="0"/>
                <a:cs typeface="Arial" pitchFamily="34" charset="0"/>
              </a:rPr>
              <a:t>di </a:t>
            </a:r>
            <a:r>
              <a:rPr lang="it-IT" sz="2400" b="1" dirty="0" smtClean="0">
                <a:solidFill>
                  <a:srgbClr val="FFFF00"/>
                </a:solidFill>
                <a:latin typeface="Arial" pitchFamily="34" charset="0"/>
                <a:cs typeface="Arial" pitchFamily="34" charset="0"/>
              </a:rPr>
              <a:t>percezione </a:t>
            </a:r>
            <a:r>
              <a:rPr lang="it-IT" sz="2400" b="1" dirty="0">
                <a:solidFill>
                  <a:srgbClr val="FFFF00"/>
                </a:solidFill>
                <a:latin typeface="Arial" pitchFamily="34" charset="0"/>
                <a:cs typeface="Arial" pitchFamily="34" charset="0"/>
              </a:rPr>
              <a:t>di competenza che si genera in conseguenza dell'apprendimento esperienziale e </a:t>
            </a:r>
            <a:r>
              <a:rPr lang="it-IT" sz="2400" b="1" dirty="0" smtClean="0">
                <a:solidFill>
                  <a:srgbClr val="FFFF00"/>
                </a:solidFill>
                <a:latin typeface="Arial" pitchFamily="34" charset="0"/>
                <a:cs typeface="Arial" pitchFamily="34" charset="0"/>
              </a:rPr>
              <a:t>di padronanza </a:t>
            </a:r>
            <a:r>
              <a:rPr lang="it-IT" sz="2400" b="1" dirty="0">
                <a:solidFill>
                  <a:srgbClr val="FFFF00"/>
                </a:solidFill>
                <a:latin typeface="Arial" pitchFamily="34" charset="0"/>
                <a:cs typeface="Arial" pitchFamily="34" charset="0"/>
              </a:rPr>
              <a:t>vissuta</a:t>
            </a:r>
            <a:r>
              <a:rPr lang="it-IT" sz="2400" b="1" dirty="0">
                <a:solidFill>
                  <a:schemeClr val="bg1"/>
                </a:solidFill>
                <a:latin typeface="Arial" pitchFamily="34" charset="0"/>
                <a:cs typeface="Arial" pitchFamily="34" charset="0"/>
              </a:rPr>
              <a:t>. </a:t>
            </a:r>
            <a:endParaRPr lang="it-IT" sz="2400" b="1" dirty="0" smtClean="0">
              <a:solidFill>
                <a:schemeClr val="bg1"/>
              </a:solidFill>
              <a:latin typeface="Arial" pitchFamily="34" charset="0"/>
              <a:cs typeface="Arial" pitchFamily="34" charset="0"/>
            </a:endParaRPr>
          </a:p>
          <a:p>
            <a:pPr algn="just"/>
            <a:endParaRPr lang="it-IT" sz="2400" b="1" dirty="0">
              <a:solidFill>
                <a:schemeClr val="bg1"/>
              </a:solidFill>
              <a:latin typeface="Arial" pitchFamily="34" charset="0"/>
              <a:cs typeface="Arial" pitchFamily="34" charset="0"/>
            </a:endParaRPr>
          </a:p>
          <a:p>
            <a:pPr algn="just"/>
            <a:r>
              <a:rPr lang="it-IT" sz="2400" b="1" dirty="0" smtClean="0">
                <a:solidFill>
                  <a:schemeClr val="bg1"/>
                </a:solidFill>
                <a:latin typeface="Arial" pitchFamily="34" charset="0"/>
                <a:cs typeface="Arial" pitchFamily="34" charset="0"/>
              </a:rPr>
              <a:t>Simile </a:t>
            </a:r>
            <a:r>
              <a:rPr lang="it-IT" sz="2400" b="1" dirty="0">
                <a:solidFill>
                  <a:schemeClr val="bg1"/>
                </a:solidFill>
                <a:latin typeface="Arial" pitchFamily="34" charset="0"/>
                <a:cs typeface="Arial" pitchFamily="34" charset="0"/>
              </a:rPr>
              <a:t>è la </a:t>
            </a:r>
            <a:r>
              <a:rPr lang="it-IT" sz="2400" b="1" i="1" dirty="0">
                <a:solidFill>
                  <a:srgbClr val="FFFF00"/>
                </a:solidFill>
                <a:latin typeface="Arial" pitchFamily="34" charset="0"/>
                <a:cs typeface="Arial" pitchFamily="34" charset="0"/>
              </a:rPr>
              <a:t>percezione di controllo della situazione (</a:t>
            </a:r>
            <a:r>
              <a:rPr lang="it-IT" sz="2400" b="1" i="1" dirty="0" err="1">
                <a:solidFill>
                  <a:srgbClr val="FFFF00"/>
                </a:solidFill>
                <a:latin typeface="Arial" pitchFamily="34" charset="0"/>
                <a:cs typeface="Arial" pitchFamily="34" charset="0"/>
              </a:rPr>
              <a:t>Harter</a:t>
            </a:r>
            <a:r>
              <a:rPr lang="it-IT" sz="2400" b="1" i="1" dirty="0">
                <a:solidFill>
                  <a:srgbClr val="FFFF00"/>
                </a:solidFill>
                <a:latin typeface="Arial" pitchFamily="34" charset="0"/>
                <a:cs typeface="Arial" pitchFamily="34" charset="0"/>
              </a:rPr>
              <a:t>) e il </a:t>
            </a:r>
            <a:r>
              <a:rPr lang="it-IT" sz="2400" b="1" i="1" dirty="0" smtClean="0">
                <a:solidFill>
                  <a:srgbClr val="FFFF00"/>
                </a:solidFill>
                <a:latin typeface="Arial" pitchFamily="34" charset="0"/>
                <a:cs typeface="Arial" pitchFamily="34" charset="0"/>
              </a:rPr>
              <a:t>costrutto </a:t>
            </a:r>
            <a:r>
              <a:rPr lang="it-IT" sz="2400" b="1" dirty="0" smtClean="0">
                <a:solidFill>
                  <a:srgbClr val="FFFF00"/>
                </a:solidFill>
                <a:latin typeface="Arial" pitchFamily="34" charset="0"/>
                <a:cs typeface="Arial" pitchFamily="34" charset="0"/>
              </a:rPr>
              <a:t>di </a:t>
            </a:r>
            <a:r>
              <a:rPr lang="it-IT" sz="2400" b="1" i="1" dirty="0">
                <a:solidFill>
                  <a:srgbClr val="FFFF00"/>
                </a:solidFill>
                <a:latin typeface="Arial" pitchFamily="34" charset="0"/>
                <a:cs typeface="Arial" pitchFamily="34" charset="0"/>
              </a:rPr>
              <a:t>locus of control di </a:t>
            </a:r>
            <a:r>
              <a:rPr lang="it-IT" sz="2400" b="1" i="1" dirty="0" err="1">
                <a:solidFill>
                  <a:srgbClr val="FFFF00"/>
                </a:solidFill>
                <a:latin typeface="Arial" pitchFamily="34" charset="0"/>
                <a:cs typeface="Arial" pitchFamily="34" charset="0"/>
              </a:rPr>
              <a:t>Rotter</a:t>
            </a:r>
            <a:r>
              <a:rPr lang="it-IT" sz="2400" b="1" i="1" dirty="0">
                <a:solidFill>
                  <a:schemeClr val="bg1"/>
                </a:solidFill>
                <a:latin typeface="Arial" pitchFamily="34" charset="0"/>
                <a:cs typeface="Arial" pitchFamily="34" charset="0"/>
              </a:rPr>
              <a:t>.</a:t>
            </a:r>
            <a:endParaRPr lang="it-IT" sz="2400" b="1" dirty="0">
              <a:solidFill>
                <a:schemeClr val="bg1"/>
              </a:solidFill>
              <a:latin typeface="Arial" pitchFamily="34" charset="0"/>
              <a:cs typeface="Arial" pitchFamily="34" charset="0"/>
            </a:endParaRPr>
          </a:p>
        </p:txBody>
      </p:sp>
      <p:sp>
        <p:nvSpPr>
          <p:cNvPr id="4" name="Rettangolo 3"/>
          <p:cNvSpPr/>
          <p:nvPr/>
        </p:nvSpPr>
        <p:spPr>
          <a:xfrm>
            <a:off x="576164" y="298232"/>
            <a:ext cx="5856651" cy="461665"/>
          </a:xfrm>
          <a:prstGeom prst="rect">
            <a:avLst/>
          </a:prstGeom>
        </p:spPr>
        <p:txBody>
          <a:bodyPr wrap="square">
            <a:spAutoFit/>
          </a:bodyPr>
          <a:lstStyle/>
          <a:p>
            <a:pPr algn="ctr"/>
            <a:r>
              <a:rPr lang="it-IT" sz="2400" b="1" dirty="0" smtClean="0">
                <a:solidFill>
                  <a:prstClr val="black"/>
                </a:solidFill>
                <a:latin typeface="Arial" pitchFamily="34" charset="0"/>
                <a:cs typeface="Arial" pitchFamily="34" charset="0"/>
              </a:rPr>
              <a:t>LA MOTIVAZIONE DI EFFECTANCE</a:t>
            </a:r>
            <a:endParaRPr lang="it-IT" sz="2400" b="1" dirty="0">
              <a:latin typeface="Arial" pitchFamily="34" charset="0"/>
              <a:cs typeface="Arial" pitchFamily="34" charset="0"/>
            </a:endParaRPr>
          </a:p>
        </p:txBody>
      </p:sp>
      <p:pic>
        <p:nvPicPr>
          <p:cNvPr id="8194" name="Picture 2" descr="Risultati immagini per motivazione a scuo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7009" y="4530612"/>
            <a:ext cx="8170649" cy="19947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2094</Words>
  <Application>Microsoft Office PowerPoint</Application>
  <PresentationFormat>Personalizzato</PresentationFormat>
  <Paragraphs>166</Paragraphs>
  <Slides>23</Slides>
  <Notes>1</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crescenzo</dc:creator>
  <cp:lastModifiedBy>Acer</cp:lastModifiedBy>
  <cp:revision>30</cp:revision>
  <dcterms:created xsi:type="dcterms:W3CDTF">2018-06-01T05:54:01Z</dcterms:created>
  <dcterms:modified xsi:type="dcterms:W3CDTF">2018-06-07T16:57:19Z</dcterms:modified>
</cp:coreProperties>
</file>